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1"/>
  </p:notesMasterIdLst>
  <p:sldIdLst>
    <p:sldId id="266" r:id="rId5"/>
    <p:sldId id="267" r:id="rId6"/>
    <p:sldId id="258" r:id="rId7"/>
    <p:sldId id="268" r:id="rId8"/>
    <p:sldId id="269" r:id="rId9"/>
    <p:sldId id="270" r:id="rId10"/>
    <p:sldId id="271" r:id="rId11"/>
    <p:sldId id="273" r:id="rId12"/>
    <p:sldId id="274" r:id="rId13"/>
    <p:sldId id="275" r:id="rId14"/>
    <p:sldId id="276" r:id="rId15"/>
    <p:sldId id="277" r:id="rId16"/>
    <p:sldId id="278" r:id="rId17"/>
    <p:sldId id="279" r:id="rId18"/>
    <p:sldId id="280" r:id="rId19"/>
    <p:sldId id="27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4902" autoAdjust="0"/>
  </p:normalViewPr>
  <p:slideViewPr>
    <p:cSldViewPr snapToGrid="0">
      <p:cViewPr>
        <p:scale>
          <a:sx n="90" d="100"/>
          <a:sy n="90" d="100"/>
        </p:scale>
        <p:origin x="398" y="-566"/>
      </p:cViewPr>
      <p:guideLst/>
    </p:cSldViewPr>
  </p:slideViewPr>
  <p:outlineViewPr>
    <p:cViewPr>
      <p:scale>
        <a:sx n="33" d="100"/>
        <a:sy n="33" d="100"/>
      </p:scale>
      <p:origin x="0" y="-2866"/>
    </p:cViewPr>
  </p:outlin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6D78AD-0C29-4854-9FC2-824E0A8B2764}"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48EEB3E8-B49E-4158-8FF1-28CE2790184A}">
      <dgm:prSet/>
      <dgm:spPr/>
      <dgm:t>
        <a:bodyPr/>
        <a:lstStyle/>
        <a:p>
          <a:r>
            <a:rPr lang="en-US" b="0" i="0"/>
            <a:t>"A Machine Learning Approach to Detect Cyberbullying on Twitter" by Vahid Tayyebi and Hassan Takabi (2017): This paper presents a machine learning approach to detect cyberbullying on Twitter by analyzing tweet content and user interactions. The authors evaluate the performance of their approach using a dataset of 2,000 tweets, achieving an accuracy of 81%.</a:t>
          </a:r>
          <a:endParaRPr lang="en-US"/>
        </a:p>
      </dgm:t>
    </dgm:pt>
    <dgm:pt modelId="{4E70983A-0F38-40B8-8DB9-9465EB7AE206}" type="parTrans" cxnId="{AF9A9D84-7EA8-4292-99CE-67930D4D7E40}">
      <dgm:prSet/>
      <dgm:spPr/>
      <dgm:t>
        <a:bodyPr/>
        <a:lstStyle/>
        <a:p>
          <a:endParaRPr lang="en-US"/>
        </a:p>
      </dgm:t>
    </dgm:pt>
    <dgm:pt modelId="{DECE2FDD-DD42-4115-918F-6D71E4AD26A6}" type="sibTrans" cxnId="{AF9A9D84-7EA8-4292-99CE-67930D4D7E40}">
      <dgm:prSet/>
      <dgm:spPr/>
      <dgm:t>
        <a:bodyPr/>
        <a:lstStyle/>
        <a:p>
          <a:endParaRPr lang="en-US"/>
        </a:p>
      </dgm:t>
    </dgm:pt>
    <dgm:pt modelId="{A8D7ECB4-B40A-4BF3-AD12-4FFC890036F3}">
      <dgm:prSet/>
      <dgm:spPr/>
      <dgm:t>
        <a:bodyPr/>
        <a:lstStyle/>
        <a:p>
          <a:r>
            <a:rPr lang="en-US" b="0" i="0" dirty="0"/>
            <a:t>"Cyberbullying Detection on Instagram Using Deep Learning Techniques" by </a:t>
          </a:r>
          <a:r>
            <a:rPr lang="en-US" b="0" i="0" dirty="0" err="1"/>
            <a:t>Mahnaz</a:t>
          </a:r>
          <a:r>
            <a:rPr lang="en-US" b="0" i="0" dirty="0"/>
            <a:t> Habibi and Saba Saeed (2019): This paper proposes a deep learning-based approach for detecting cyberbullying on Instagram. The authors evaluate their approach using a dataset of 10,000 posts, achieving an accuracy of 89%.</a:t>
          </a:r>
          <a:endParaRPr lang="en-US" dirty="0"/>
        </a:p>
      </dgm:t>
    </dgm:pt>
    <dgm:pt modelId="{1525C62A-0160-47D6-AB6C-72631BECB121}" type="parTrans" cxnId="{5D8A9627-F7A7-4A7C-82C1-26EFA080EA3A}">
      <dgm:prSet/>
      <dgm:spPr/>
      <dgm:t>
        <a:bodyPr/>
        <a:lstStyle/>
        <a:p>
          <a:endParaRPr lang="en-US"/>
        </a:p>
      </dgm:t>
    </dgm:pt>
    <dgm:pt modelId="{ED97A037-895B-4F01-AA89-D08C0575A5F3}" type="sibTrans" cxnId="{5D8A9627-F7A7-4A7C-82C1-26EFA080EA3A}">
      <dgm:prSet/>
      <dgm:spPr/>
      <dgm:t>
        <a:bodyPr/>
        <a:lstStyle/>
        <a:p>
          <a:endParaRPr lang="en-US"/>
        </a:p>
      </dgm:t>
    </dgm:pt>
    <dgm:pt modelId="{50163953-2C6C-4C59-9EF7-C313748AE8F9}">
      <dgm:prSet/>
      <dgm:spPr/>
      <dgm:t>
        <a:bodyPr/>
        <a:lstStyle/>
        <a:p>
          <a:r>
            <a:rPr lang="en-US" b="0" i="0"/>
            <a:t>"Machine Learning for the Detection of Cyberbullying on Twitter" by Dora Livadariu and Catalin Stoean (2018): This paper presents a machine learning-based approach for detecting cyberbullying on Twitter by analyzing the sentiment and context of tweets. The authors evaluate the performance of their approach using a dataset of 3,000 tweets, achieving an accuracy of 77%.</a:t>
          </a:r>
          <a:endParaRPr lang="en-US"/>
        </a:p>
      </dgm:t>
    </dgm:pt>
    <dgm:pt modelId="{9DCAF8B0-9D1F-4E24-8333-5D6902AE830B}" type="parTrans" cxnId="{9666726C-2BAE-4ED9-8A14-0ACBEFB88E05}">
      <dgm:prSet/>
      <dgm:spPr/>
      <dgm:t>
        <a:bodyPr/>
        <a:lstStyle/>
        <a:p>
          <a:endParaRPr lang="en-US"/>
        </a:p>
      </dgm:t>
    </dgm:pt>
    <dgm:pt modelId="{9A691250-310A-42D3-BBD5-682F86EACEAB}" type="sibTrans" cxnId="{9666726C-2BAE-4ED9-8A14-0ACBEFB88E05}">
      <dgm:prSet/>
      <dgm:spPr/>
      <dgm:t>
        <a:bodyPr/>
        <a:lstStyle/>
        <a:p>
          <a:endParaRPr lang="en-US"/>
        </a:p>
      </dgm:t>
    </dgm:pt>
    <dgm:pt modelId="{01017E43-FED8-486A-884E-81F53F0A08D7}" type="pres">
      <dgm:prSet presAssocID="{E46D78AD-0C29-4854-9FC2-824E0A8B2764}" presName="linear" presStyleCnt="0">
        <dgm:presLayoutVars>
          <dgm:animLvl val="lvl"/>
          <dgm:resizeHandles val="exact"/>
        </dgm:presLayoutVars>
      </dgm:prSet>
      <dgm:spPr/>
    </dgm:pt>
    <dgm:pt modelId="{9378F8BF-E36C-4CA6-96E9-8CD435D34E0A}" type="pres">
      <dgm:prSet presAssocID="{48EEB3E8-B49E-4158-8FF1-28CE2790184A}" presName="parentText" presStyleLbl="node1" presStyleIdx="0" presStyleCnt="3">
        <dgm:presLayoutVars>
          <dgm:chMax val="0"/>
          <dgm:bulletEnabled val="1"/>
        </dgm:presLayoutVars>
      </dgm:prSet>
      <dgm:spPr/>
    </dgm:pt>
    <dgm:pt modelId="{AC4CF2D1-EF62-4CC5-AE32-1CCA2A1C6DE2}" type="pres">
      <dgm:prSet presAssocID="{DECE2FDD-DD42-4115-918F-6D71E4AD26A6}" presName="spacer" presStyleCnt="0"/>
      <dgm:spPr/>
    </dgm:pt>
    <dgm:pt modelId="{AD9F1A1C-6BBF-42DA-BFD8-30A2C44D888E}" type="pres">
      <dgm:prSet presAssocID="{A8D7ECB4-B40A-4BF3-AD12-4FFC890036F3}" presName="parentText" presStyleLbl="node1" presStyleIdx="1" presStyleCnt="3">
        <dgm:presLayoutVars>
          <dgm:chMax val="0"/>
          <dgm:bulletEnabled val="1"/>
        </dgm:presLayoutVars>
      </dgm:prSet>
      <dgm:spPr/>
    </dgm:pt>
    <dgm:pt modelId="{A28FF5D6-DC64-4EFD-A96E-2D860E3E7615}" type="pres">
      <dgm:prSet presAssocID="{ED97A037-895B-4F01-AA89-D08C0575A5F3}" presName="spacer" presStyleCnt="0"/>
      <dgm:spPr/>
    </dgm:pt>
    <dgm:pt modelId="{DF25BB5F-424F-426B-8253-BA1C5ADD398B}" type="pres">
      <dgm:prSet presAssocID="{50163953-2C6C-4C59-9EF7-C313748AE8F9}" presName="parentText" presStyleLbl="node1" presStyleIdx="2" presStyleCnt="3">
        <dgm:presLayoutVars>
          <dgm:chMax val="0"/>
          <dgm:bulletEnabled val="1"/>
        </dgm:presLayoutVars>
      </dgm:prSet>
      <dgm:spPr/>
    </dgm:pt>
  </dgm:ptLst>
  <dgm:cxnLst>
    <dgm:cxn modelId="{5D8A9627-F7A7-4A7C-82C1-26EFA080EA3A}" srcId="{E46D78AD-0C29-4854-9FC2-824E0A8B2764}" destId="{A8D7ECB4-B40A-4BF3-AD12-4FFC890036F3}" srcOrd="1" destOrd="0" parTransId="{1525C62A-0160-47D6-AB6C-72631BECB121}" sibTransId="{ED97A037-895B-4F01-AA89-D08C0575A5F3}"/>
    <dgm:cxn modelId="{9666726C-2BAE-4ED9-8A14-0ACBEFB88E05}" srcId="{E46D78AD-0C29-4854-9FC2-824E0A8B2764}" destId="{50163953-2C6C-4C59-9EF7-C313748AE8F9}" srcOrd="2" destOrd="0" parTransId="{9DCAF8B0-9D1F-4E24-8333-5D6902AE830B}" sibTransId="{9A691250-310A-42D3-BBD5-682F86EACEAB}"/>
    <dgm:cxn modelId="{C09A4978-5F1A-4C54-8AD6-F7E996E72412}" type="presOf" srcId="{E46D78AD-0C29-4854-9FC2-824E0A8B2764}" destId="{01017E43-FED8-486A-884E-81F53F0A08D7}" srcOrd="0" destOrd="0" presId="urn:microsoft.com/office/officeart/2005/8/layout/vList2"/>
    <dgm:cxn modelId="{E96B7A7E-BED6-4DA4-87D4-5E9823094E76}" type="presOf" srcId="{50163953-2C6C-4C59-9EF7-C313748AE8F9}" destId="{DF25BB5F-424F-426B-8253-BA1C5ADD398B}" srcOrd="0" destOrd="0" presId="urn:microsoft.com/office/officeart/2005/8/layout/vList2"/>
    <dgm:cxn modelId="{AF9A9D84-7EA8-4292-99CE-67930D4D7E40}" srcId="{E46D78AD-0C29-4854-9FC2-824E0A8B2764}" destId="{48EEB3E8-B49E-4158-8FF1-28CE2790184A}" srcOrd="0" destOrd="0" parTransId="{4E70983A-0F38-40B8-8DB9-9465EB7AE206}" sibTransId="{DECE2FDD-DD42-4115-918F-6D71E4AD26A6}"/>
    <dgm:cxn modelId="{A7FEF18C-B561-445C-8CFB-FBEB900DF57C}" type="presOf" srcId="{A8D7ECB4-B40A-4BF3-AD12-4FFC890036F3}" destId="{AD9F1A1C-6BBF-42DA-BFD8-30A2C44D888E}" srcOrd="0" destOrd="0" presId="urn:microsoft.com/office/officeart/2005/8/layout/vList2"/>
    <dgm:cxn modelId="{A316F4DF-849C-467E-A7CE-120FD7573CF7}" type="presOf" srcId="{48EEB3E8-B49E-4158-8FF1-28CE2790184A}" destId="{9378F8BF-E36C-4CA6-96E9-8CD435D34E0A}" srcOrd="0" destOrd="0" presId="urn:microsoft.com/office/officeart/2005/8/layout/vList2"/>
    <dgm:cxn modelId="{CB5E6F3A-3BAD-499C-BC78-6B24D92D4AAC}" type="presParOf" srcId="{01017E43-FED8-486A-884E-81F53F0A08D7}" destId="{9378F8BF-E36C-4CA6-96E9-8CD435D34E0A}" srcOrd="0" destOrd="0" presId="urn:microsoft.com/office/officeart/2005/8/layout/vList2"/>
    <dgm:cxn modelId="{CA6A71C4-767E-4CC9-AEA7-63D12F3DECE2}" type="presParOf" srcId="{01017E43-FED8-486A-884E-81F53F0A08D7}" destId="{AC4CF2D1-EF62-4CC5-AE32-1CCA2A1C6DE2}" srcOrd="1" destOrd="0" presId="urn:microsoft.com/office/officeart/2005/8/layout/vList2"/>
    <dgm:cxn modelId="{2C78921E-1DD0-4F46-BAB0-31F87782E607}" type="presParOf" srcId="{01017E43-FED8-486A-884E-81F53F0A08D7}" destId="{AD9F1A1C-6BBF-42DA-BFD8-30A2C44D888E}" srcOrd="2" destOrd="0" presId="urn:microsoft.com/office/officeart/2005/8/layout/vList2"/>
    <dgm:cxn modelId="{713A0E60-6B9A-4FE4-A08B-52910556979B}" type="presParOf" srcId="{01017E43-FED8-486A-884E-81F53F0A08D7}" destId="{A28FF5D6-DC64-4EFD-A96E-2D860E3E7615}" srcOrd="3" destOrd="0" presId="urn:microsoft.com/office/officeart/2005/8/layout/vList2"/>
    <dgm:cxn modelId="{7045669E-433F-4CC9-8068-66A36E6906AE}" type="presParOf" srcId="{01017E43-FED8-486A-884E-81F53F0A08D7}" destId="{DF25BB5F-424F-426B-8253-BA1C5ADD398B}"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B4E9B6B-AA49-41FB-9BB8-FEBCA9A8AA83}" type="doc">
      <dgm:prSet loTypeId="urn:microsoft.com/office/officeart/2005/8/layout/process1" loCatId="process" qsTypeId="urn:microsoft.com/office/officeart/2005/8/quickstyle/simple2" qsCatId="simple" csTypeId="urn:microsoft.com/office/officeart/2005/8/colors/colorful1" csCatId="colorful"/>
      <dgm:spPr/>
      <dgm:t>
        <a:bodyPr/>
        <a:lstStyle/>
        <a:p>
          <a:endParaRPr lang="en-US"/>
        </a:p>
      </dgm:t>
    </dgm:pt>
    <dgm:pt modelId="{6E8CE22D-0D97-44E5-A809-E68CA31CA5FE}">
      <dgm:prSet/>
      <dgm:spPr/>
      <dgm:t>
        <a:bodyPr/>
        <a:lstStyle/>
        <a:p>
          <a:r>
            <a:rPr lang="en-US"/>
            <a:t>The primary objective of this project is to develop a highly efficient and accurate model that leverages advanced natural language processing techniques to automatically identify and flag potentially harmful tweets. The model will be designed to not only recognize instances of cyberbullying but also break down the patterns of hatred exhibited in the tweets.</a:t>
          </a:r>
        </a:p>
      </dgm:t>
    </dgm:pt>
    <dgm:pt modelId="{1A7B5412-54F5-43D2-A22D-BB94BBBA57EB}" type="parTrans" cxnId="{E72DBE34-3F26-4BC6-A157-5BFEE0D622AE}">
      <dgm:prSet/>
      <dgm:spPr/>
      <dgm:t>
        <a:bodyPr/>
        <a:lstStyle/>
        <a:p>
          <a:endParaRPr lang="en-US"/>
        </a:p>
      </dgm:t>
    </dgm:pt>
    <dgm:pt modelId="{BC837958-68B7-4861-BCA9-6073395830D4}" type="sibTrans" cxnId="{E72DBE34-3F26-4BC6-A157-5BFEE0D622AE}">
      <dgm:prSet/>
      <dgm:spPr/>
      <dgm:t>
        <a:bodyPr/>
        <a:lstStyle/>
        <a:p>
          <a:endParaRPr lang="en-US"/>
        </a:p>
      </dgm:t>
    </dgm:pt>
    <dgm:pt modelId="{8F80BA06-021D-47BC-B6CF-7EEBA299CAF1}">
      <dgm:prSet/>
      <dgm:spPr/>
      <dgm:t>
        <a:bodyPr/>
        <a:lstStyle/>
        <a:p>
          <a:r>
            <a:rPr lang="en-US"/>
            <a:t>Through a thorough analysis of the words and language used in each tweet, our model will be capable of predicting whether a tweet is a cyberbullying tweet or not with a high degree of precision. Additionally, for tweets that are identified as cyberbullying, our model will further categorize the nature of the cyberbullying into six different categories: age, ethnicity, gender, religion, and other cyberbullying.</a:t>
          </a:r>
        </a:p>
      </dgm:t>
    </dgm:pt>
    <dgm:pt modelId="{84BEF7E0-0D66-4C2F-8ED6-5EEF5B9CC813}" type="parTrans" cxnId="{E8B6E53D-BD30-412C-8F00-0987FAAA3BDD}">
      <dgm:prSet/>
      <dgm:spPr/>
      <dgm:t>
        <a:bodyPr/>
        <a:lstStyle/>
        <a:p>
          <a:endParaRPr lang="en-US"/>
        </a:p>
      </dgm:t>
    </dgm:pt>
    <dgm:pt modelId="{E67BDEA7-A3F5-475F-BCF5-BBEC8D533B4B}" type="sibTrans" cxnId="{E8B6E53D-BD30-412C-8F00-0987FAAA3BDD}">
      <dgm:prSet/>
      <dgm:spPr/>
      <dgm:t>
        <a:bodyPr/>
        <a:lstStyle/>
        <a:p>
          <a:endParaRPr lang="en-US"/>
        </a:p>
      </dgm:t>
    </dgm:pt>
    <dgm:pt modelId="{DE7911D3-8468-4E18-B39A-B8F5253A66E2}">
      <dgm:prSet/>
      <dgm:spPr/>
      <dgm:t>
        <a:bodyPr/>
        <a:lstStyle/>
        <a:p>
          <a:r>
            <a:rPr lang="en-US"/>
            <a:t>By achieving this objective, we hope to make a significant contribution to the fight against online harassment and create a safer, more inclusive social media environment for everyone.</a:t>
          </a:r>
        </a:p>
      </dgm:t>
    </dgm:pt>
    <dgm:pt modelId="{432A18C6-4C36-4C5D-810C-39D5424C24C8}" type="parTrans" cxnId="{76811C7C-6ADC-4B27-A943-FCD5D5EAC320}">
      <dgm:prSet/>
      <dgm:spPr/>
      <dgm:t>
        <a:bodyPr/>
        <a:lstStyle/>
        <a:p>
          <a:endParaRPr lang="en-US"/>
        </a:p>
      </dgm:t>
    </dgm:pt>
    <dgm:pt modelId="{AE94CFFC-730E-437B-BEF9-55A979CBCF3D}" type="sibTrans" cxnId="{76811C7C-6ADC-4B27-A943-FCD5D5EAC320}">
      <dgm:prSet/>
      <dgm:spPr/>
      <dgm:t>
        <a:bodyPr/>
        <a:lstStyle/>
        <a:p>
          <a:endParaRPr lang="en-US"/>
        </a:p>
      </dgm:t>
    </dgm:pt>
    <dgm:pt modelId="{C7D0BF47-0BCE-4C1B-853B-6004C525A56E}" type="pres">
      <dgm:prSet presAssocID="{9B4E9B6B-AA49-41FB-9BB8-FEBCA9A8AA83}" presName="Name0" presStyleCnt="0">
        <dgm:presLayoutVars>
          <dgm:dir/>
          <dgm:resizeHandles val="exact"/>
        </dgm:presLayoutVars>
      </dgm:prSet>
      <dgm:spPr/>
    </dgm:pt>
    <dgm:pt modelId="{545CDA75-D314-4CB0-B57A-F0BCCBE5C272}" type="pres">
      <dgm:prSet presAssocID="{6E8CE22D-0D97-44E5-A809-E68CA31CA5FE}" presName="node" presStyleLbl="node1" presStyleIdx="0" presStyleCnt="3">
        <dgm:presLayoutVars>
          <dgm:bulletEnabled val="1"/>
        </dgm:presLayoutVars>
      </dgm:prSet>
      <dgm:spPr/>
    </dgm:pt>
    <dgm:pt modelId="{049D2000-00A3-49E7-963E-22068F66FE24}" type="pres">
      <dgm:prSet presAssocID="{BC837958-68B7-4861-BCA9-6073395830D4}" presName="sibTrans" presStyleLbl="sibTrans2D1" presStyleIdx="0" presStyleCnt="2"/>
      <dgm:spPr/>
    </dgm:pt>
    <dgm:pt modelId="{57FAB3BF-C552-469E-8CCB-C9809B71FA48}" type="pres">
      <dgm:prSet presAssocID="{BC837958-68B7-4861-BCA9-6073395830D4}" presName="connectorText" presStyleLbl="sibTrans2D1" presStyleIdx="0" presStyleCnt="2"/>
      <dgm:spPr/>
    </dgm:pt>
    <dgm:pt modelId="{191F95D3-B879-4EDF-9E7E-FD8018592D06}" type="pres">
      <dgm:prSet presAssocID="{8F80BA06-021D-47BC-B6CF-7EEBA299CAF1}" presName="node" presStyleLbl="node1" presStyleIdx="1" presStyleCnt="3">
        <dgm:presLayoutVars>
          <dgm:bulletEnabled val="1"/>
        </dgm:presLayoutVars>
      </dgm:prSet>
      <dgm:spPr/>
    </dgm:pt>
    <dgm:pt modelId="{B28AFD02-3FA6-490C-8DC9-36C8717CB0FE}" type="pres">
      <dgm:prSet presAssocID="{E67BDEA7-A3F5-475F-BCF5-BBEC8D533B4B}" presName="sibTrans" presStyleLbl="sibTrans2D1" presStyleIdx="1" presStyleCnt="2"/>
      <dgm:spPr/>
    </dgm:pt>
    <dgm:pt modelId="{568D7E7D-07A7-4ACC-B0D3-52F5257851BB}" type="pres">
      <dgm:prSet presAssocID="{E67BDEA7-A3F5-475F-BCF5-BBEC8D533B4B}" presName="connectorText" presStyleLbl="sibTrans2D1" presStyleIdx="1" presStyleCnt="2"/>
      <dgm:spPr/>
    </dgm:pt>
    <dgm:pt modelId="{168E2D11-F409-4046-A9B5-C707553BD8AD}" type="pres">
      <dgm:prSet presAssocID="{DE7911D3-8468-4E18-B39A-B8F5253A66E2}" presName="node" presStyleLbl="node1" presStyleIdx="2" presStyleCnt="3">
        <dgm:presLayoutVars>
          <dgm:bulletEnabled val="1"/>
        </dgm:presLayoutVars>
      </dgm:prSet>
      <dgm:spPr/>
    </dgm:pt>
  </dgm:ptLst>
  <dgm:cxnLst>
    <dgm:cxn modelId="{1BE99917-9990-40CB-B325-FBBB16E7B2DC}" type="presOf" srcId="{E67BDEA7-A3F5-475F-BCF5-BBEC8D533B4B}" destId="{568D7E7D-07A7-4ACC-B0D3-52F5257851BB}" srcOrd="1" destOrd="0" presId="urn:microsoft.com/office/officeart/2005/8/layout/process1"/>
    <dgm:cxn modelId="{A84F6D2A-753F-4581-98C9-7F70156919D6}" type="presOf" srcId="{BC837958-68B7-4861-BCA9-6073395830D4}" destId="{57FAB3BF-C552-469E-8CCB-C9809B71FA48}" srcOrd="1" destOrd="0" presId="urn:microsoft.com/office/officeart/2005/8/layout/process1"/>
    <dgm:cxn modelId="{A228FF31-2B48-4BA8-9A18-1B741F2AF745}" type="presOf" srcId="{DE7911D3-8468-4E18-B39A-B8F5253A66E2}" destId="{168E2D11-F409-4046-A9B5-C707553BD8AD}" srcOrd="0" destOrd="0" presId="urn:microsoft.com/office/officeart/2005/8/layout/process1"/>
    <dgm:cxn modelId="{E72DBE34-3F26-4BC6-A157-5BFEE0D622AE}" srcId="{9B4E9B6B-AA49-41FB-9BB8-FEBCA9A8AA83}" destId="{6E8CE22D-0D97-44E5-A809-E68CA31CA5FE}" srcOrd="0" destOrd="0" parTransId="{1A7B5412-54F5-43D2-A22D-BB94BBBA57EB}" sibTransId="{BC837958-68B7-4861-BCA9-6073395830D4}"/>
    <dgm:cxn modelId="{E8B6E53D-BD30-412C-8F00-0987FAAA3BDD}" srcId="{9B4E9B6B-AA49-41FB-9BB8-FEBCA9A8AA83}" destId="{8F80BA06-021D-47BC-B6CF-7EEBA299CAF1}" srcOrd="1" destOrd="0" parTransId="{84BEF7E0-0D66-4C2F-8ED6-5EEF5B9CC813}" sibTransId="{E67BDEA7-A3F5-475F-BCF5-BBEC8D533B4B}"/>
    <dgm:cxn modelId="{0654956D-4D97-4778-A805-F64EAE1386AB}" type="presOf" srcId="{9B4E9B6B-AA49-41FB-9BB8-FEBCA9A8AA83}" destId="{C7D0BF47-0BCE-4C1B-853B-6004C525A56E}" srcOrd="0" destOrd="0" presId="urn:microsoft.com/office/officeart/2005/8/layout/process1"/>
    <dgm:cxn modelId="{2F106C78-BE6F-4A8D-B43B-4D874B5CC0DE}" type="presOf" srcId="{E67BDEA7-A3F5-475F-BCF5-BBEC8D533B4B}" destId="{B28AFD02-3FA6-490C-8DC9-36C8717CB0FE}" srcOrd="0" destOrd="0" presId="urn:microsoft.com/office/officeart/2005/8/layout/process1"/>
    <dgm:cxn modelId="{76811C7C-6ADC-4B27-A943-FCD5D5EAC320}" srcId="{9B4E9B6B-AA49-41FB-9BB8-FEBCA9A8AA83}" destId="{DE7911D3-8468-4E18-B39A-B8F5253A66E2}" srcOrd="2" destOrd="0" parTransId="{432A18C6-4C36-4C5D-810C-39D5424C24C8}" sibTransId="{AE94CFFC-730E-437B-BEF9-55A979CBCF3D}"/>
    <dgm:cxn modelId="{D4C36EAE-D9FC-4B2B-A9EE-F4C4A37EF80A}" type="presOf" srcId="{6E8CE22D-0D97-44E5-A809-E68CA31CA5FE}" destId="{545CDA75-D314-4CB0-B57A-F0BCCBE5C272}" srcOrd="0" destOrd="0" presId="urn:microsoft.com/office/officeart/2005/8/layout/process1"/>
    <dgm:cxn modelId="{665AA1E1-27AA-411C-AAD4-C1A1B2E0BED6}" type="presOf" srcId="{BC837958-68B7-4861-BCA9-6073395830D4}" destId="{049D2000-00A3-49E7-963E-22068F66FE24}" srcOrd="0" destOrd="0" presId="urn:microsoft.com/office/officeart/2005/8/layout/process1"/>
    <dgm:cxn modelId="{7FCA54E9-61C4-4AA0-8ABF-A19B73EAA488}" type="presOf" srcId="{8F80BA06-021D-47BC-B6CF-7EEBA299CAF1}" destId="{191F95D3-B879-4EDF-9E7E-FD8018592D06}" srcOrd="0" destOrd="0" presId="urn:microsoft.com/office/officeart/2005/8/layout/process1"/>
    <dgm:cxn modelId="{29156F09-21BC-4264-B544-61986A109E4C}" type="presParOf" srcId="{C7D0BF47-0BCE-4C1B-853B-6004C525A56E}" destId="{545CDA75-D314-4CB0-B57A-F0BCCBE5C272}" srcOrd="0" destOrd="0" presId="urn:microsoft.com/office/officeart/2005/8/layout/process1"/>
    <dgm:cxn modelId="{EEC22547-94FD-498A-8490-05E90F2C65B9}" type="presParOf" srcId="{C7D0BF47-0BCE-4C1B-853B-6004C525A56E}" destId="{049D2000-00A3-49E7-963E-22068F66FE24}" srcOrd="1" destOrd="0" presId="urn:microsoft.com/office/officeart/2005/8/layout/process1"/>
    <dgm:cxn modelId="{0E8CCA79-4F0E-48BA-B17C-3714353EEB0A}" type="presParOf" srcId="{049D2000-00A3-49E7-963E-22068F66FE24}" destId="{57FAB3BF-C552-469E-8CCB-C9809B71FA48}" srcOrd="0" destOrd="0" presId="urn:microsoft.com/office/officeart/2005/8/layout/process1"/>
    <dgm:cxn modelId="{96D5D595-53E6-4003-B64E-D1610E0DFE68}" type="presParOf" srcId="{C7D0BF47-0BCE-4C1B-853B-6004C525A56E}" destId="{191F95D3-B879-4EDF-9E7E-FD8018592D06}" srcOrd="2" destOrd="0" presId="urn:microsoft.com/office/officeart/2005/8/layout/process1"/>
    <dgm:cxn modelId="{8C226570-0E85-485F-BF4F-D8A0E80A50B5}" type="presParOf" srcId="{C7D0BF47-0BCE-4C1B-853B-6004C525A56E}" destId="{B28AFD02-3FA6-490C-8DC9-36C8717CB0FE}" srcOrd="3" destOrd="0" presId="urn:microsoft.com/office/officeart/2005/8/layout/process1"/>
    <dgm:cxn modelId="{95264D20-B700-4BDF-B87A-6CCF7E59A92C}" type="presParOf" srcId="{B28AFD02-3FA6-490C-8DC9-36C8717CB0FE}" destId="{568D7E7D-07A7-4ACC-B0D3-52F5257851BB}" srcOrd="0" destOrd="0" presId="urn:microsoft.com/office/officeart/2005/8/layout/process1"/>
    <dgm:cxn modelId="{6DCF0E7D-760E-4B2D-BF74-AB313B7B1776}" type="presParOf" srcId="{C7D0BF47-0BCE-4C1B-853B-6004C525A56E}" destId="{168E2D11-F409-4046-A9B5-C707553BD8AD}"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78F8BF-E36C-4CA6-96E9-8CD435D34E0A}">
      <dsp:nvSpPr>
        <dsp:cNvPr id="0" name=""/>
        <dsp:cNvSpPr/>
      </dsp:nvSpPr>
      <dsp:spPr>
        <a:xfrm>
          <a:off x="0" y="293489"/>
          <a:ext cx="6506304" cy="1630980"/>
        </a:xfrm>
        <a:prstGeom prst="roundRect">
          <a:avLst/>
        </a:prstGeom>
        <a:solidFill>
          <a:schemeClr val="accent2">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a:t>"A Machine Learning Approach to Detect Cyberbullying on Twitter" by Vahid Tayyebi and Hassan Takabi (2017): This paper presents a machine learning approach to detect cyberbullying on Twitter by analyzing tweet content and user interactions. The authors evaluate the performance of their approach using a dataset of 2,000 tweets, achieving an accuracy of 81%.</a:t>
          </a:r>
          <a:endParaRPr lang="en-US" sz="1700" kern="1200"/>
        </a:p>
      </dsp:txBody>
      <dsp:txXfrm>
        <a:off x="79618" y="373107"/>
        <a:ext cx="6347068" cy="1471744"/>
      </dsp:txXfrm>
    </dsp:sp>
    <dsp:sp modelId="{AD9F1A1C-6BBF-42DA-BFD8-30A2C44D888E}">
      <dsp:nvSpPr>
        <dsp:cNvPr id="0" name=""/>
        <dsp:cNvSpPr/>
      </dsp:nvSpPr>
      <dsp:spPr>
        <a:xfrm>
          <a:off x="0" y="1973430"/>
          <a:ext cx="6506304" cy="1630980"/>
        </a:xfrm>
        <a:prstGeom prst="roundRect">
          <a:avLst/>
        </a:prstGeom>
        <a:solidFill>
          <a:schemeClr val="accent2">
            <a:hueOff val="-82827"/>
            <a:satOff val="-27168"/>
            <a:lumOff val="-9901"/>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dirty="0"/>
            <a:t>"Cyberbullying Detection on Instagram Using Deep Learning Techniques" by </a:t>
          </a:r>
          <a:r>
            <a:rPr lang="en-US" sz="1700" b="0" i="0" kern="1200" dirty="0" err="1"/>
            <a:t>Mahnaz</a:t>
          </a:r>
          <a:r>
            <a:rPr lang="en-US" sz="1700" b="0" i="0" kern="1200" dirty="0"/>
            <a:t> Habibi and Saba Saeed (2019): This paper proposes a deep learning-based approach for detecting cyberbullying on Instagram. The authors evaluate their approach using a dataset of 10,000 posts, achieving an accuracy of 89%.</a:t>
          </a:r>
          <a:endParaRPr lang="en-US" sz="1700" kern="1200" dirty="0"/>
        </a:p>
      </dsp:txBody>
      <dsp:txXfrm>
        <a:off x="79618" y="2053048"/>
        <a:ext cx="6347068" cy="1471744"/>
      </dsp:txXfrm>
    </dsp:sp>
    <dsp:sp modelId="{DF25BB5F-424F-426B-8253-BA1C5ADD398B}">
      <dsp:nvSpPr>
        <dsp:cNvPr id="0" name=""/>
        <dsp:cNvSpPr/>
      </dsp:nvSpPr>
      <dsp:spPr>
        <a:xfrm>
          <a:off x="0" y="3653370"/>
          <a:ext cx="6506304" cy="1630980"/>
        </a:xfrm>
        <a:prstGeom prst="roundRect">
          <a:avLst/>
        </a:prstGeom>
        <a:solidFill>
          <a:schemeClr val="accent2">
            <a:hueOff val="-165654"/>
            <a:satOff val="-54335"/>
            <a:lumOff val="-19803"/>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a:t>"Machine Learning for the Detection of Cyberbullying on Twitter" by Dora Livadariu and Catalin Stoean (2018): This paper presents a machine learning-based approach for detecting cyberbullying on Twitter by analyzing the sentiment and context of tweets. The authors evaluate the performance of their approach using a dataset of 3,000 tweets, achieving an accuracy of 77%.</a:t>
          </a:r>
          <a:endParaRPr lang="en-US" sz="1700" kern="1200"/>
        </a:p>
      </dsp:txBody>
      <dsp:txXfrm>
        <a:off x="79618" y="3732988"/>
        <a:ext cx="6347068" cy="14717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5CDA75-D314-4CB0-B57A-F0BCCBE5C272}">
      <dsp:nvSpPr>
        <dsp:cNvPr id="0" name=""/>
        <dsp:cNvSpPr/>
      </dsp:nvSpPr>
      <dsp:spPr>
        <a:xfrm>
          <a:off x="9584" y="85302"/>
          <a:ext cx="2864709" cy="3410795"/>
        </a:xfrm>
        <a:prstGeom prst="roundRect">
          <a:avLst>
            <a:gd name="adj" fmla="val 10000"/>
          </a:avLst>
        </a:prstGeom>
        <a:solidFill>
          <a:schemeClr val="accent2">
            <a:hueOff val="0"/>
            <a:satOff val="0"/>
            <a:lumOff val="0"/>
            <a:alphaOff val="0"/>
          </a:schemeClr>
        </a:solidFill>
        <a:ln w="19050" cap="flat" cmpd="sng" algn="in">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The primary objective of this project is to develop a highly efficient and accurate model that leverages advanced natural language processing techniques to automatically identify and flag potentially harmful tweets. The model will be designed to not only recognize instances of cyberbullying but also break down the patterns of hatred exhibited in the tweets.</a:t>
          </a:r>
        </a:p>
      </dsp:txBody>
      <dsp:txXfrm>
        <a:off x="93488" y="169206"/>
        <a:ext cx="2696901" cy="3242987"/>
      </dsp:txXfrm>
    </dsp:sp>
    <dsp:sp modelId="{049D2000-00A3-49E7-963E-22068F66FE24}">
      <dsp:nvSpPr>
        <dsp:cNvPr id="0" name=""/>
        <dsp:cNvSpPr/>
      </dsp:nvSpPr>
      <dsp:spPr>
        <a:xfrm>
          <a:off x="3160765" y="1435475"/>
          <a:ext cx="607318" cy="71044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160765" y="1577565"/>
        <a:ext cx="425123" cy="426268"/>
      </dsp:txXfrm>
    </dsp:sp>
    <dsp:sp modelId="{191F95D3-B879-4EDF-9E7E-FD8018592D06}">
      <dsp:nvSpPr>
        <dsp:cNvPr id="0" name=""/>
        <dsp:cNvSpPr/>
      </dsp:nvSpPr>
      <dsp:spPr>
        <a:xfrm>
          <a:off x="4020178" y="85302"/>
          <a:ext cx="2864709" cy="3410795"/>
        </a:xfrm>
        <a:prstGeom prst="roundRect">
          <a:avLst>
            <a:gd name="adj" fmla="val 10000"/>
          </a:avLst>
        </a:prstGeom>
        <a:solidFill>
          <a:schemeClr val="accent3">
            <a:hueOff val="0"/>
            <a:satOff val="0"/>
            <a:lumOff val="0"/>
            <a:alphaOff val="0"/>
          </a:schemeClr>
        </a:solidFill>
        <a:ln w="19050" cap="flat" cmpd="sng" algn="in">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Through a thorough analysis of the words and language used in each tweet, our model will be capable of predicting whether a tweet is a cyberbullying tweet or not with a high degree of precision. Additionally, for tweets that are identified as cyberbullying, our model will further categorize the nature of the cyberbullying into six different categories: age, ethnicity, gender, religion, and other cyberbullying.</a:t>
          </a:r>
        </a:p>
      </dsp:txBody>
      <dsp:txXfrm>
        <a:off x="4104082" y="169206"/>
        <a:ext cx="2696901" cy="3242987"/>
      </dsp:txXfrm>
    </dsp:sp>
    <dsp:sp modelId="{B28AFD02-3FA6-490C-8DC9-36C8717CB0FE}">
      <dsp:nvSpPr>
        <dsp:cNvPr id="0" name=""/>
        <dsp:cNvSpPr/>
      </dsp:nvSpPr>
      <dsp:spPr>
        <a:xfrm>
          <a:off x="7171358" y="1435475"/>
          <a:ext cx="607318" cy="71044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7171358" y="1577565"/>
        <a:ext cx="425123" cy="426268"/>
      </dsp:txXfrm>
    </dsp:sp>
    <dsp:sp modelId="{168E2D11-F409-4046-A9B5-C707553BD8AD}">
      <dsp:nvSpPr>
        <dsp:cNvPr id="0" name=""/>
        <dsp:cNvSpPr/>
      </dsp:nvSpPr>
      <dsp:spPr>
        <a:xfrm>
          <a:off x="8030771" y="85302"/>
          <a:ext cx="2864709" cy="3410795"/>
        </a:xfrm>
        <a:prstGeom prst="roundRect">
          <a:avLst>
            <a:gd name="adj" fmla="val 10000"/>
          </a:avLst>
        </a:prstGeom>
        <a:solidFill>
          <a:schemeClr val="accent4">
            <a:hueOff val="0"/>
            <a:satOff val="0"/>
            <a:lumOff val="0"/>
            <a:alphaOff val="0"/>
          </a:schemeClr>
        </a:solidFill>
        <a:ln w="19050" cap="flat" cmpd="sng" algn="in">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By achieving this objective, we hope to make a significant contribution to the fight against online harassment and create a safer, more inclusive social media environment for everyone.</a:t>
          </a:r>
        </a:p>
      </dsp:txBody>
      <dsp:txXfrm>
        <a:off x="8114675" y="169206"/>
        <a:ext cx="2696901" cy="324298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12.png>
</file>

<file path=ppt/media/image13.png>
</file>

<file path=ppt/media/image14.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b3028c8ba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b3028c8ba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33D7A2-C585-48BF-BF8C-C21FDC051F77}" type="slidenum">
              <a:rPr lang="en-US" smtClean="0"/>
              <a:t>12</a:t>
            </a:fld>
            <a:endParaRPr lang="en-US" dirty="0"/>
          </a:p>
        </p:txBody>
      </p:sp>
    </p:spTree>
    <p:extLst>
      <p:ext uri="{BB962C8B-B14F-4D97-AF65-F5344CB8AC3E}">
        <p14:creationId xmlns:p14="http://schemas.microsoft.com/office/powerpoint/2010/main" val="1267187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several reasons why the SVM (Support Vector Machine) model can be more generalized and lighter than other machine learning models such as random forest and logistic regression:</a:t>
            </a:r>
          </a:p>
          <a:p>
            <a:endParaRPr lang="en-US" dirty="0"/>
          </a:p>
          <a:p>
            <a:r>
              <a:rPr lang="en-US" dirty="0"/>
              <a:t>SVMs are designed to maximize the margin between classes, which means they aim to find the decision boundary that is farthest away from the training examples. This can lead to better generalization, as the model is less likely to overfit the training data.</a:t>
            </a:r>
          </a:p>
          <a:p>
            <a:endParaRPr lang="en-US" dirty="0"/>
          </a:p>
          <a:p>
            <a:r>
              <a:rPr lang="en-US" dirty="0"/>
              <a:t>SVMs use a regularization parameter, which helps to prevent overfitting by penalizing large coefficients. This can make the model lighter, as it reduces the number of features that are included in the final model.</a:t>
            </a:r>
          </a:p>
          <a:p>
            <a:endParaRPr lang="en-US" dirty="0"/>
          </a:p>
          <a:p>
            <a:r>
              <a:rPr lang="en-US" dirty="0"/>
              <a:t>SVMs are often used with kernel functions, which can transform the input features into a higher-dimensional space. This can make it easier to separate the classes, as the data may be more separable in the transformed space.</a:t>
            </a:r>
          </a:p>
          <a:p>
            <a:endParaRPr lang="en-US" dirty="0"/>
          </a:p>
          <a:p>
            <a:r>
              <a:rPr lang="en-US" dirty="0"/>
              <a:t>Random forests are ensemble models that can be prone to overfitting if the trees are too complex. This can result in a larger and less generalized model.</a:t>
            </a:r>
          </a:p>
          <a:p>
            <a:endParaRPr lang="en-US" dirty="0"/>
          </a:p>
          <a:p>
            <a:r>
              <a:rPr lang="en-US" dirty="0"/>
              <a:t>Logistic regression models can also be prone to overfitting if there are too many features or interactions between features. This can lead to a larger and less generalized model.</a:t>
            </a:r>
          </a:p>
          <a:p>
            <a:endParaRPr lang="en-US" dirty="0"/>
          </a:p>
          <a:p>
            <a:r>
              <a:rPr lang="en-US" dirty="0"/>
              <a:t>Overall, SVMs are designed to maximize the margin between classes and use regularization to prevent overfitting. This can result in a more generalized and lighter model compared to other machine learning models. However, the choice of model ultimately depends on the specific problem and the characteristics of the data.</a:t>
            </a:r>
          </a:p>
        </p:txBody>
      </p:sp>
      <p:sp>
        <p:nvSpPr>
          <p:cNvPr id="4" name="Slide Number Placeholder 3"/>
          <p:cNvSpPr>
            <a:spLocks noGrp="1"/>
          </p:cNvSpPr>
          <p:nvPr>
            <p:ph type="sldNum" sz="quarter" idx="5"/>
          </p:nvPr>
        </p:nvSpPr>
        <p:spPr/>
        <p:txBody>
          <a:bodyPr/>
          <a:lstStyle/>
          <a:p>
            <a:fld id="{3733D7A2-C585-48BF-BF8C-C21FDC051F77}" type="slidenum">
              <a:rPr lang="en-US" smtClean="0"/>
              <a:t>13</a:t>
            </a:fld>
            <a:endParaRPr lang="en-US" dirty="0"/>
          </a:p>
        </p:txBody>
      </p:sp>
    </p:spTree>
    <p:extLst>
      <p:ext uri="{BB962C8B-B14F-4D97-AF65-F5344CB8AC3E}">
        <p14:creationId xmlns:p14="http://schemas.microsoft.com/office/powerpoint/2010/main" val="174596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Why fine tuning is important?</a:t>
            </a:r>
          </a:p>
          <a:p>
            <a:pPr algn="l">
              <a:buFont typeface="+mj-lt"/>
              <a:buAutoNum type="arabicPeriod"/>
            </a:pPr>
            <a:r>
              <a:rPr lang="en-US" b="0" i="0" dirty="0">
                <a:solidFill>
                  <a:srgbClr val="D1D5DB"/>
                </a:solidFill>
                <a:effectLst/>
                <a:latin typeface="Söhne"/>
              </a:rPr>
              <a:t>- The hyperparameters are the settings that are not learned by the algorithm during training, such as the kernel type, kernel coefficient, regularization parameter, and so on. Fine-tuning involves selecting the optimal values for these hyperparameters, which can have a significant impact on the performance of the model.</a:t>
            </a:r>
            <a:br>
              <a:rPr lang="en-US" b="0" i="0" dirty="0">
                <a:solidFill>
                  <a:srgbClr val="D1D5DB"/>
                </a:solidFill>
                <a:effectLst/>
                <a:latin typeface="Söhne"/>
              </a:rPr>
            </a:br>
            <a:r>
              <a:rPr lang="en-US" b="0" i="0" dirty="0">
                <a:solidFill>
                  <a:srgbClr val="D1D5DB"/>
                </a:solidFill>
                <a:effectLst/>
                <a:latin typeface="Söhne"/>
              </a:rPr>
              <a:t>Improved performance: Fine-tuning the hyperparameters can result in a more accurate and effective model, as the optimal settings can help the model better capture the underlying patterns in the data.</a:t>
            </a:r>
          </a:p>
          <a:p>
            <a:pPr algn="l">
              <a:buFont typeface="+mj-lt"/>
              <a:buAutoNum type="arabicPeriod"/>
            </a:pPr>
            <a:r>
              <a:rPr lang="en-US" b="0" i="0" dirty="0">
                <a:solidFill>
                  <a:srgbClr val="D1D5DB"/>
                </a:solidFill>
                <a:effectLst/>
                <a:latin typeface="Söhne"/>
              </a:rPr>
              <a:t>Generalization: Fine-tuning can help to improve the generalization of the model, as the optimal hyperparameters can help to prevent overfitting on the training data and improve the model's ability to generalize to new, unseen data.</a:t>
            </a:r>
          </a:p>
          <a:p>
            <a:pPr algn="l">
              <a:buFont typeface="+mj-lt"/>
              <a:buAutoNum type="arabicPeriod"/>
            </a:pPr>
            <a:r>
              <a:rPr lang="en-US" b="0" i="0" dirty="0">
                <a:solidFill>
                  <a:srgbClr val="D1D5DB"/>
                </a:solidFill>
                <a:effectLst/>
                <a:latin typeface="Söhne"/>
              </a:rPr>
              <a:t>Adaptability: Fine-tuning allows the model to be adapted to the specific characteristics of the dataset and the problem at hand. Different datasets may require different hyperparameter settings to achieve optimal performance, and fine-tuning allows for this customization.</a:t>
            </a:r>
          </a:p>
          <a:p>
            <a:pPr algn="l">
              <a:buFont typeface="+mj-lt"/>
              <a:buAutoNum type="arabicPeriod"/>
            </a:pPr>
            <a:r>
              <a:rPr lang="en-US" b="0" i="0" dirty="0">
                <a:solidFill>
                  <a:srgbClr val="D1D5DB"/>
                </a:solidFill>
                <a:effectLst/>
                <a:latin typeface="Söhne"/>
              </a:rPr>
              <a:t>Efficiency: Fine-tuning can help to optimize the computational efficiency of the model, by selecting the hyperparameters that lead to the fastest and most efficient training and prediction.</a:t>
            </a:r>
          </a:p>
          <a:p>
            <a:br>
              <a:rPr lang="en-US" dirty="0"/>
            </a:br>
            <a:r>
              <a:rPr lang="en-US" b="0" i="0" dirty="0">
                <a:solidFill>
                  <a:srgbClr val="D1D5DB"/>
                </a:solidFill>
                <a:effectLst/>
                <a:latin typeface="Söhne"/>
              </a:rPr>
              <a:t>Overall, fine-tuning of SVM is an important step in the machine learning workflow, as it allows for the optimization of the hyperparameters and the improvement of the model's performance, generalization, adaptability, and efficiency.</a:t>
            </a:r>
            <a:endParaRPr lang="en-US" dirty="0"/>
          </a:p>
        </p:txBody>
      </p:sp>
      <p:sp>
        <p:nvSpPr>
          <p:cNvPr id="4" name="Slide Number Placeholder 3"/>
          <p:cNvSpPr>
            <a:spLocks noGrp="1"/>
          </p:cNvSpPr>
          <p:nvPr>
            <p:ph type="sldNum" sz="quarter" idx="5"/>
          </p:nvPr>
        </p:nvSpPr>
        <p:spPr/>
        <p:txBody>
          <a:bodyPr/>
          <a:lstStyle/>
          <a:p>
            <a:fld id="{3733D7A2-C585-48BF-BF8C-C21FDC051F77}" type="slidenum">
              <a:rPr lang="en-US" smtClean="0"/>
              <a:t>14</a:t>
            </a:fld>
            <a:endParaRPr lang="en-US" dirty="0"/>
          </a:p>
        </p:txBody>
      </p:sp>
    </p:spTree>
    <p:extLst>
      <p:ext uri="{BB962C8B-B14F-4D97-AF65-F5344CB8AC3E}">
        <p14:creationId xmlns:p14="http://schemas.microsoft.com/office/powerpoint/2010/main" val="1587840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4/3/2023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4/3/2023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4/3/2023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50"/>
        <p:cNvGrpSpPr/>
        <p:nvPr/>
      </p:nvGrpSpPr>
      <p:grpSpPr>
        <a:xfrm>
          <a:off x="0" y="0"/>
          <a:ext cx="0" cy="0"/>
          <a:chOff x="0" y="0"/>
          <a:chExt cx="0" cy="0"/>
        </a:xfrm>
      </p:grpSpPr>
      <p:sp>
        <p:nvSpPr>
          <p:cNvPr id="51" name="Google Shape;51;p13"/>
          <p:cNvSpPr/>
          <p:nvPr/>
        </p:nvSpPr>
        <p:spPr>
          <a:xfrm>
            <a:off x="10000" y="0"/>
            <a:ext cx="12176400" cy="68580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52" name="Google Shape;52;p13"/>
          <p:cNvCxnSpPr/>
          <p:nvPr/>
        </p:nvCxnSpPr>
        <p:spPr>
          <a:xfrm>
            <a:off x="1121800" y="614537"/>
            <a:ext cx="0" cy="5682400"/>
          </a:xfrm>
          <a:prstGeom prst="straightConnector1">
            <a:avLst/>
          </a:prstGeom>
          <a:noFill/>
          <a:ln w="38100" cap="flat" cmpd="sng">
            <a:solidFill>
              <a:srgbClr val="FFFFFF"/>
            </a:solidFill>
            <a:prstDash val="solid"/>
            <a:round/>
            <a:headEnd type="none" w="sm" len="sm"/>
            <a:tailEnd type="none" w="sm" len="sm"/>
          </a:ln>
        </p:spPr>
      </p:cxnSp>
      <p:cxnSp>
        <p:nvCxnSpPr>
          <p:cNvPr id="53" name="Google Shape;53;p13"/>
          <p:cNvCxnSpPr/>
          <p:nvPr/>
        </p:nvCxnSpPr>
        <p:spPr>
          <a:xfrm>
            <a:off x="11116900" y="614537"/>
            <a:ext cx="0" cy="5682400"/>
          </a:xfrm>
          <a:prstGeom prst="straightConnector1">
            <a:avLst/>
          </a:prstGeom>
          <a:noFill/>
          <a:ln w="38100" cap="flat" cmpd="sng">
            <a:solidFill>
              <a:srgbClr val="FFFFFF"/>
            </a:solidFill>
            <a:prstDash val="solid"/>
            <a:round/>
            <a:headEnd type="none" w="sm" len="sm"/>
            <a:tailEnd type="none" w="sm" len="sm"/>
          </a:ln>
        </p:spPr>
      </p:cxnSp>
      <p:sp>
        <p:nvSpPr>
          <p:cNvPr id="54" name="Google Shape;54;p13"/>
          <p:cNvSpPr/>
          <p:nvPr/>
        </p:nvSpPr>
        <p:spPr>
          <a:xfrm rot="-5400000">
            <a:off x="5769600" y="1138067"/>
            <a:ext cx="644000" cy="569600"/>
          </a:xfrm>
          <a:prstGeom prst="hexagon">
            <a:avLst>
              <a:gd name="adj" fmla="val 28666"/>
              <a:gd name="vf" fmla="val 115470"/>
            </a:avLst>
          </a:prstGeom>
          <a:noFill/>
          <a:ln w="38100"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5" name="Google Shape;55;p13"/>
          <p:cNvSpPr txBox="1">
            <a:spLocks noGrp="1"/>
          </p:cNvSpPr>
          <p:nvPr>
            <p:ph type="ctrTitle"/>
          </p:nvPr>
        </p:nvSpPr>
        <p:spPr>
          <a:xfrm>
            <a:off x="2510833" y="1929667"/>
            <a:ext cx="7201200" cy="2629200"/>
          </a:xfrm>
          <a:prstGeom prst="rect">
            <a:avLst/>
          </a:prstGeom>
          <a:noFill/>
        </p:spPr>
        <p:txBody>
          <a:bodyPr spcFirstLastPara="1" wrap="square" lIns="91425" tIns="91425" rIns="91425" bIns="91425" anchor="ctr" anchorCtr="0">
            <a:normAutofit/>
          </a:bodyPr>
          <a:lstStyle>
            <a:lvl1pPr lvl="0" algn="ctr">
              <a:lnSpc>
                <a:spcPct val="100000"/>
              </a:lnSpc>
              <a:spcBef>
                <a:spcPts val="0"/>
              </a:spcBef>
              <a:spcAft>
                <a:spcPts val="0"/>
              </a:spcAft>
              <a:buClr>
                <a:srgbClr val="343C44"/>
              </a:buClr>
              <a:buSzPts val="3600"/>
              <a:buNone/>
              <a:defRPr sz="4800" b="1">
                <a:solidFill>
                  <a:srgbClr val="343C44"/>
                </a:solidFill>
              </a:defRPr>
            </a:lvl1pPr>
            <a:lvl2pPr lvl="1" algn="ctr">
              <a:lnSpc>
                <a:spcPct val="100000"/>
              </a:lnSpc>
              <a:spcBef>
                <a:spcPts val="0"/>
              </a:spcBef>
              <a:spcAft>
                <a:spcPts val="0"/>
              </a:spcAft>
              <a:buClr>
                <a:srgbClr val="343C44"/>
              </a:buClr>
              <a:buSzPts val="3600"/>
              <a:buNone/>
              <a:defRPr sz="4800" b="1">
                <a:solidFill>
                  <a:srgbClr val="343C44"/>
                </a:solidFill>
              </a:defRPr>
            </a:lvl2pPr>
            <a:lvl3pPr lvl="2" algn="ctr">
              <a:lnSpc>
                <a:spcPct val="100000"/>
              </a:lnSpc>
              <a:spcBef>
                <a:spcPts val="0"/>
              </a:spcBef>
              <a:spcAft>
                <a:spcPts val="0"/>
              </a:spcAft>
              <a:buClr>
                <a:srgbClr val="343C44"/>
              </a:buClr>
              <a:buSzPts val="3600"/>
              <a:buNone/>
              <a:defRPr sz="4800" b="1">
                <a:solidFill>
                  <a:srgbClr val="343C44"/>
                </a:solidFill>
              </a:defRPr>
            </a:lvl3pPr>
            <a:lvl4pPr lvl="3" algn="ctr">
              <a:lnSpc>
                <a:spcPct val="100000"/>
              </a:lnSpc>
              <a:spcBef>
                <a:spcPts val="0"/>
              </a:spcBef>
              <a:spcAft>
                <a:spcPts val="0"/>
              </a:spcAft>
              <a:buClr>
                <a:srgbClr val="343C44"/>
              </a:buClr>
              <a:buSzPts val="3600"/>
              <a:buNone/>
              <a:defRPr sz="4800" b="1">
                <a:solidFill>
                  <a:srgbClr val="343C44"/>
                </a:solidFill>
              </a:defRPr>
            </a:lvl4pPr>
            <a:lvl5pPr lvl="4" algn="ctr">
              <a:lnSpc>
                <a:spcPct val="100000"/>
              </a:lnSpc>
              <a:spcBef>
                <a:spcPts val="0"/>
              </a:spcBef>
              <a:spcAft>
                <a:spcPts val="0"/>
              </a:spcAft>
              <a:buClr>
                <a:srgbClr val="343C44"/>
              </a:buClr>
              <a:buSzPts val="3600"/>
              <a:buNone/>
              <a:defRPr sz="4800" b="1">
                <a:solidFill>
                  <a:srgbClr val="343C44"/>
                </a:solidFill>
              </a:defRPr>
            </a:lvl5pPr>
            <a:lvl6pPr lvl="5" algn="ctr">
              <a:lnSpc>
                <a:spcPct val="100000"/>
              </a:lnSpc>
              <a:spcBef>
                <a:spcPts val="0"/>
              </a:spcBef>
              <a:spcAft>
                <a:spcPts val="0"/>
              </a:spcAft>
              <a:buClr>
                <a:srgbClr val="343C44"/>
              </a:buClr>
              <a:buSzPts val="3600"/>
              <a:buNone/>
              <a:defRPr sz="4800" b="1">
                <a:solidFill>
                  <a:srgbClr val="343C44"/>
                </a:solidFill>
              </a:defRPr>
            </a:lvl6pPr>
            <a:lvl7pPr lvl="6" algn="ctr">
              <a:lnSpc>
                <a:spcPct val="100000"/>
              </a:lnSpc>
              <a:spcBef>
                <a:spcPts val="0"/>
              </a:spcBef>
              <a:spcAft>
                <a:spcPts val="0"/>
              </a:spcAft>
              <a:buClr>
                <a:srgbClr val="343C44"/>
              </a:buClr>
              <a:buSzPts val="3600"/>
              <a:buNone/>
              <a:defRPr sz="4800" b="1">
                <a:solidFill>
                  <a:srgbClr val="343C44"/>
                </a:solidFill>
              </a:defRPr>
            </a:lvl7pPr>
            <a:lvl8pPr lvl="7" algn="ctr">
              <a:lnSpc>
                <a:spcPct val="100000"/>
              </a:lnSpc>
              <a:spcBef>
                <a:spcPts val="0"/>
              </a:spcBef>
              <a:spcAft>
                <a:spcPts val="0"/>
              </a:spcAft>
              <a:buClr>
                <a:srgbClr val="343C44"/>
              </a:buClr>
              <a:buSzPts val="3600"/>
              <a:buNone/>
              <a:defRPr sz="4800" b="1">
                <a:solidFill>
                  <a:srgbClr val="343C44"/>
                </a:solidFill>
              </a:defRPr>
            </a:lvl8pPr>
            <a:lvl9pPr lvl="8" algn="ctr">
              <a:lnSpc>
                <a:spcPct val="100000"/>
              </a:lnSpc>
              <a:spcBef>
                <a:spcPts val="0"/>
              </a:spcBef>
              <a:spcAft>
                <a:spcPts val="0"/>
              </a:spcAft>
              <a:buClr>
                <a:srgbClr val="343C44"/>
              </a:buClr>
              <a:buSzPts val="3600"/>
              <a:buNone/>
              <a:defRPr sz="4800" b="1">
                <a:solidFill>
                  <a:srgbClr val="343C44"/>
                </a:solidFill>
              </a:defRPr>
            </a:lvl9pPr>
          </a:lstStyle>
          <a:p>
            <a:endParaRPr/>
          </a:p>
        </p:txBody>
      </p:sp>
      <p:sp>
        <p:nvSpPr>
          <p:cNvPr id="56" name="Google Shape;56;p13"/>
          <p:cNvSpPr txBox="1">
            <a:spLocks noGrp="1"/>
          </p:cNvSpPr>
          <p:nvPr>
            <p:ph type="subTitle" idx="1"/>
          </p:nvPr>
        </p:nvSpPr>
        <p:spPr>
          <a:xfrm>
            <a:off x="3239800" y="4658200"/>
            <a:ext cx="5716800" cy="1050800"/>
          </a:xfrm>
          <a:prstGeom prst="rect">
            <a:avLst/>
          </a:prstGeom>
          <a:noFill/>
        </p:spPr>
        <p:txBody>
          <a:bodyPr spcFirstLastPara="1" wrap="square" lIns="91425" tIns="91425" rIns="91425" bIns="91425" anchor="t" anchorCtr="0">
            <a:normAutofit/>
          </a:bodyPr>
          <a:lstStyle>
            <a:lvl1pPr lvl="0" algn="ctr">
              <a:lnSpc>
                <a:spcPct val="100000"/>
              </a:lnSpc>
              <a:spcBef>
                <a:spcPts val="0"/>
              </a:spcBef>
              <a:spcAft>
                <a:spcPts val="0"/>
              </a:spcAft>
              <a:buClr>
                <a:srgbClr val="FFFFFF"/>
              </a:buClr>
              <a:buSzPts val="1800"/>
              <a:buNone/>
              <a:defRPr sz="2400">
                <a:solidFill>
                  <a:srgbClr val="FFFFFF"/>
                </a:solidFill>
              </a:defRPr>
            </a:lvl1pPr>
            <a:lvl2pPr lvl="1" algn="ctr">
              <a:lnSpc>
                <a:spcPct val="100000"/>
              </a:lnSpc>
              <a:spcBef>
                <a:spcPts val="0"/>
              </a:spcBef>
              <a:spcAft>
                <a:spcPts val="0"/>
              </a:spcAft>
              <a:buClr>
                <a:srgbClr val="FFFFFF"/>
              </a:buClr>
              <a:buSzPts val="1800"/>
              <a:buNone/>
              <a:defRPr sz="2400">
                <a:solidFill>
                  <a:srgbClr val="FFFFFF"/>
                </a:solidFill>
              </a:defRPr>
            </a:lvl2pPr>
            <a:lvl3pPr lvl="2" algn="ctr">
              <a:lnSpc>
                <a:spcPct val="100000"/>
              </a:lnSpc>
              <a:spcBef>
                <a:spcPts val="0"/>
              </a:spcBef>
              <a:spcAft>
                <a:spcPts val="0"/>
              </a:spcAft>
              <a:buClr>
                <a:srgbClr val="FFFFFF"/>
              </a:buClr>
              <a:buSzPts val="1800"/>
              <a:buNone/>
              <a:defRPr sz="2400">
                <a:solidFill>
                  <a:srgbClr val="FFFFFF"/>
                </a:solidFill>
              </a:defRPr>
            </a:lvl3pPr>
            <a:lvl4pPr lvl="3" algn="ctr">
              <a:lnSpc>
                <a:spcPct val="100000"/>
              </a:lnSpc>
              <a:spcBef>
                <a:spcPts val="0"/>
              </a:spcBef>
              <a:spcAft>
                <a:spcPts val="0"/>
              </a:spcAft>
              <a:buClr>
                <a:srgbClr val="FFFFFF"/>
              </a:buClr>
              <a:buSzPts val="1800"/>
              <a:buNone/>
              <a:defRPr sz="2400">
                <a:solidFill>
                  <a:srgbClr val="FFFFFF"/>
                </a:solidFill>
              </a:defRPr>
            </a:lvl4pPr>
            <a:lvl5pPr lvl="4" algn="ctr">
              <a:lnSpc>
                <a:spcPct val="100000"/>
              </a:lnSpc>
              <a:spcBef>
                <a:spcPts val="0"/>
              </a:spcBef>
              <a:spcAft>
                <a:spcPts val="0"/>
              </a:spcAft>
              <a:buClr>
                <a:srgbClr val="FFFFFF"/>
              </a:buClr>
              <a:buSzPts val="1800"/>
              <a:buNone/>
              <a:defRPr sz="2400">
                <a:solidFill>
                  <a:srgbClr val="FFFFFF"/>
                </a:solidFill>
              </a:defRPr>
            </a:lvl5pPr>
            <a:lvl6pPr lvl="5" algn="ctr">
              <a:lnSpc>
                <a:spcPct val="100000"/>
              </a:lnSpc>
              <a:spcBef>
                <a:spcPts val="0"/>
              </a:spcBef>
              <a:spcAft>
                <a:spcPts val="0"/>
              </a:spcAft>
              <a:buClr>
                <a:srgbClr val="FFFFFF"/>
              </a:buClr>
              <a:buSzPts val="1800"/>
              <a:buNone/>
              <a:defRPr sz="2400">
                <a:solidFill>
                  <a:srgbClr val="FFFFFF"/>
                </a:solidFill>
              </a:defRPr>
            </a:lvl6pPr>
            <a:lvl7pPr lvl="6" algn="ctr">
              <a:lnSpc>
                <a:spcPct val="100000"/>
              </a:lnSpc>
              <a:spcBef>
                <a:spcPts val="0"/>
              </a:spcBef>
              <a:spcAft>
                <a:spcPts val="0"/>
              </a:spcAft>
              <a:buClr>
                <a:srgbClr val="FFFFFF"/>
              </a:buClr>
              <a:buSzPts val="1800"/>
              <a:buNone/>
              <a:defRPr sz="2400">
                <a:solidFill>
                  <a:srgbClr val="FFFFFF"/>
                </a:solidFill>
              </a:defRPr>
            </a:lvl7pPr>
            <a:lvl8pPr lvl="7" algn="ctr">
              <a:lnSpc>
                <a:spcPct val="100000"/>
              </a:lnSpc>
              <a:spcBef>
                <a:spcPts val="0"/>
              </a:spcBef>
              <a:spcAft>
                <a:spcPts val="0"/>
              </a:spcAft>
              <a:buClr>
                <a:srgbClr val="FFFFFF"/>
              </a:buClr>
              <a:buSzPts val="1800"/>
              <a:buNone/>
              <a:defRPr sz="2400">
                <a:solidFill>
                  <a:srgbClr val="FFFFFF"/>
                </a:solidFill>
              </a:defRPr>
            </a:lvl8pPr>
            <a:lvl9pPr lvl="8" algn="ctr">
              <a:lnSpc>
                <a:spcPct val="100000"/>
              </a:lnSpc>
              <a:spcBef>
                <a:spcPts val="0"/>
              </a:spcBef>
              <a:spcAft>
                <a:spcPts val="0"/>
              </a:spcAft>
              <a:buClr>
                <a:srgbClr val="FFFFFF"/>
              </a:buClr>
              <a:buSzPts val="1800"/>
              <a:buNone/>
              <a:defRPr sz="2400">
                <a:solidFill>
                  <a:srgbClr val="FFFFFF"/>
                </a:solidFill>
              </a:defRPr>
            </a:lvl9pPr>
          </a:lstStyle>
          <a:p>
            <a:endParaRPr/>
          </a:p>
        </p:txBody>
      </p:sp>
      <p:sp>
        <p:nvSpPr>
          <p:cNvPr id="57" name="Google Shape;57;p13"/>
          <p:cNvSpPr txBox="1">
            <a:spLocks noGrp="1"/>
          </p:cNvSpPr>
          <p:nvPr>
            <p:ph type="sldNum" idx="12"/>
          </p:nvPr>
        </p:nvSpPr>
        <p:spPr>
          <a:xfrm>
            <a:off x="11296611" y="6217623"/>
            <a:ext cx="731600" cy="5248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333">
                <a:solidFill>
                  <a:srgbClr val="434343"/>
                </a:solidFill>
              </a:defRPr>
            </a:lvl1pPr>
            <a:lvl2pPr lvl="1" algn="r">
              <a:lnSpc>
                <a:spcPct val="100000"/>
              </a:lnSpc>
              <a:spcAft>
                <a:spcPts val="0"/>
              </a:spcAft>
              <a:buNone/>
              <a:defRPr sz="1333">
                <a:solidFill>
                  <a:srgbClr val="434343"/>
                </a:solidFill>
              </a:defRPr>
            </a:lvl2pPr>
            <a:lvl3pPr lvl="2" algn="r">
              <a:lnSpc>
                <a:spcPct val="100000"/>
              </a:lnSpc>
              <a:spcAft>
                <a:spcPts val="0"/>
              </a:spcAft>
              <a:buNone/>
              <a:defRPr sz="1333">
                <a:solidFill>
                  <a:srgbClr val="434343"/>
                </a:solidFill>
              </a:defRPr>
            </a:lvl3pPr>
            <a:lvl4pPr lvl="3" algn="r">
              <a:lnSpc>
                <a:spcPct val="100000"/>
              </a:lnSpc>
              <a:spcAft>
                <a:spcPts val="0"/>
              </a:spcAft>
              <a:buNone/>
              <a:defRPr sz="1333">
                <a:solidFill>
                  <a:srgbClr val="434343"/>
                </a:solidFill>
              </a:defRPr>
            </a:lvl4pPr>
            <a:lvl5pPr lvl="4" algn="r">
              <a:lnSpc>
                <a:spcPct val="100000"/>
              </a:lnSpc>
              <a:spcAft>
                <a:spcPts val="0"/>
              </a:spcAft>
              <a:buNone/>
              <a:defRPr sz="1333">
                <a:solidFill>
                  <a:srgbClr val="434343"/>
                </a:solidFill>
              </a:defRPr>
            </a:lvl5pPr>
            <a:lvl6pPr lvl="5" algn="r">
              <a:lnSpc>
                <a:spcPct val="100000"/>
              </a:lnSpc>
              <a:spcAft>
                <a:spcPts val="0"/>
              </a:spcAft>
              <a:buNone/>
              <a:defRPr sz="1333">
                <a:solidFill>
                  <a:srgbClr val="434343"/>
                </a:solidFill>
              </a:defRPr>
            </a:lvl6pPr>
            <a:lvl7pPr lvl="6" algn="r">
              <a:lnSpc>
                <a:spcPct val="100000"/>
              </a:lnSpc>
              <a:spcAft>
                <a:spcPts val="0"/>
              </a:spcAft>
              <a:buNone/>
              <a:defRPr sz="1333">
                <a:solidFill>
                  <a:srgbClr val="434343"/>
                </a:solidFill>
              </a:defRPr>
            </a:lvl7pPr>
            <a:lvl8pPr lvl="7" algn="r">
              <a:lnSpc>
                <a:spcPct val="100000"/>
              </a:lnSpc>
              <a:spcAft>
                <a:spcPts val="0"/>
              </a:spcAft>
              <a:buNone/>
              <a:defRPr sz="1333">
                <a:solidFill>
                  <a:srgbClr val="434343"/>
                </a:solidFill>
              </a:defRPr>
            </a:lvl8pPr>
            <a:lvl9pPr lvl="8" algn="r">
              <a:lnSpc>
                <a:spcPct val="100000"/>
              </a:lnSpc>
              <a:spcAft>
                <a:spcPts val="0"/>
              </a:spcAft>
              <a:buNone/>
              <a:defRPr sz="1333">
                <a:solidFill>
                  <a:srgbClr val="434343"/>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791554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4/3/2023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4/3/2023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4/3/2023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4/3/2023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4/3/2023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4/3/2023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4/3/2023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4/3/2023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4/3/2023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hyperlink" Target="https://lnkd.in/d7pfHGT8"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3" name="Rectangle 56">
            <a:extLst>
              <a:ext uri="{FF2B5EF4-FFF2-40B4-BE49-F238E27FC236}">
                <a16:creationId xmlns:a16="http://schemas.microsoft.com/office/drawing/2014/main" id="{0E807223-DF88-4D6D-970E-08919E5E0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9975" r="1" b="1"/>
          <a:stretch/>
        </p:blipFill>
        <p:spPr>
          <a:xfrm>
            <a:off x="-1" y="10"/>
            <a:ext cx="12188652" cy="6857990"/>
          </a:xfrm>
          <a:prstGeom prst="rect">
            <a:avLst/>
          </a:prstGeom>
        </p:spPr>
      </p:pic>
      <p:sp>
        <p:nvSpPr>
          <p:cNvPr id="64" name="Rectangle 58">
            <a:extLst>
              <a:ext uri="{FF2B5EF4-FFF2-40B4-BE49-F238E27FC236}">
                <a16:creationId xmlns:a16="http://schemas.microsoft.com/office/drawing/2014/main" id="{2078F889-8780-48D5-8B9E-DF8B130637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1371600" y="1929098"/>
            <a:ext cx="9601200" cy="835090"/>
          </a:xfrm>
        </p:spPr>
        <p:txBody>
          <a:bodyPr vert="horz" lIns="91440" tIns="45720" rIns="91440" bIns="45720" rtlCol="0" anchor="t">
            <a:normAutofit/>
          </a:bodyPr>
          <a:lstStyle/>
          <a:p>
            <a:r>
              <a:rPr lang="en-US" sz="4400" dirty="0">
                <a:solidFill>
                  <a:schemeClr val="bg2"/>
                </a:solidFill>
                <a:highlight>
                  <a:srgbClr val="000000"/>
                </a:highlight>
              </a:rPr>
              <a:t>Cyberbullying In Twitter</a:t>
            </a:r>
          </a:p>
        </p:txBody>
      </p:sp>
      <p:sp>
        <p:nvSpPr>
          <p:cNvPr id="65" name="Rectangle 60">
            <a:extLst>
              <a:ext uri="{FF2B5EF4-FFF2-40B4-BE49-F238E27FC236}">
                <a16:creationId xmlns:a16="http://schemas.microsoft.com/office/drawing/2014/main" id="{3A4CABA2-22A0-44B2-BD92-28FF73FCEA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1371600" y="3181738"/>
            <a:ext cx="9601200" cy="2685661"/>
          </a:xfrm>
        </p:spPr>
        <p:txBody>
          <a:bodyPr vert="horz" lIns="91440" tIns="45720" rIns="91440" bIns="45720" rtlCol="0">
            <a:normAutofit/>
          </a:bodyPr>
          <a:lstStyle/>
          <a:p>
            <a:pPr marL="384048" indent="-384048">
              <a:lnSpc>
                <a:spcPct val="94000"/>
              </a:lnSpc>
              <a:spcAft>
                <a:spcPts val="200"/>
              </a:spcAft>
            </a:pPr>
            <a:r>
              <a:rPr lang="en-US" dirty="0">
                <a:solidFill>
                  <a:schemeClr val="bg2"/>
                </a:solidFill>
                <a:highlight>
                  <a:srgbClr val="000000"/>
                </a:highlight>
              </a:rPr>
              <a:t>By: Karan Ajay Pisay and Srashti Soni</a:t>
            </a:r>
            <a:br>
              <a:rPr lang="en-US" dirty="0">
                <a:solidFill>
                  <a:schemeClr val="bg2"/>
                </a:solidFill>
                <a:highlight>
                  <a:srgbClr val="000000"/>
                </a:highlight>
              </a:rPr>
            </a:br>
            <a:endParaRPr lang="en-US" dirty="0">
              <a:solidFill>
                <a:schemeClr val="bg2"/>
              </a:solidFill>
              <a:highlight>
                <a:srgbClr val="000000"/>
              </a:highlight>
            </a:endParaRPr>
          </a:p>
          <a:p>
            <a:pPr marL="384048" indent="-384048">
              <a:lnSpc>
                <a:spcPct val="94000"/>
              </a:lnSpc>
              <a:spcAft>
                <a:spcPts val="200"/>
              </a:spcAft>
            </a:pPr>
            <a:r>
              <a:rPr lang="en-US" dirty="0">
                <a:solidFill>
                  <a:schemeClr val="bg2"/>
                </a:solidFill>
                <a:highlight>
                  <a:srgbClr val="000000"/>
                </a:highlight>
              </a:rPr>
              <a:t>Under the Guidance of Prof. Ozgur Ozturk</a:t>
            </a:r>
          </a:p>
          <a:p>
            <a:pPr marL="384048" indent="-384048">
              <a:lnSpc>
                <a:spcPct val="94000"/>
              </a:lnSpc>
              <a:spcAft>
                <a:spcPts val="200"/>
              </a:spcAft>
            </a:pPr>
            <a:r>
              <a:rPr lang="en-US" dirty="0">
                <a:solidFill>
                  <a:schemeClr val="bg2"/>
                </a:solidFill>
                <a:highlight>
                  <a:srgbClr val="000000"/>
                </a:highlight>
              </a:rPr>
              <a:t>Data 606: Capstone In Data Science</a:t>
            </a:r>
          </a:p>
          <a:p>
            <a:pPr marL="384048" indent="-384048" algn="l">
              <a:lnSpc>
                <a:spcPct val="94000"/>
              </a:lnSpc>
              <a:spcAft>
                <a:spcPts val="200"/>
              </a:spcAft>
            </a:pPr>
            <a:endParaRPr lang="en-US" dirty="0">
              <a:solidFill>
                <a:schemeClr val="bg2"/>
              </a:solidFill>
            </a:endParaRPr>
          </a:p>
          <a:p>
            <a:pPr marL="384048" indent="-384048" algn="l">
              <a:lnSpc>
                <a:spcPct val="94000"/>
              </a:lnSpc>
              <a:spcAft>
                <a:spcPts val="200"/>
              </a:spcAft>
            </a:pPr>
            <a:endParaRPr lang="en-US" dirty="0">
              <a:solidFill>
                <a:schemeClr val="bg2"/>
              </a:solidFill>
            </a:endParaRPr>
          </a:p>
        </p:txBody>
      </p:sp>
    </p:spTree>
    <p:extLst>
      <p:ext uri="{BB962C8B-B14F-4D97-AF65-F5344CB8AC3E}">
        <p14:creationId xmlns:p14="http://schemas.microsoft.com/office/powerpoint/2010/main" val="745576192"/>
      </p:ext>
    </p:extLst>
  </p:cSld>
  <p:clrMapOvr>
    <a:masterClrMapping/>
  </p:clrMapOvr>
  <mc:AlternateContent xmlns:mc="http://schemas.openxmlformats.org/markup-compatibility/2006" xmlns:p14="http://schemas.microsoft.com/office/powerpoint/2010/main">
    <mc:Choice Requires="p14">
      <p:transition spd="slow" p14:dur="2000" advTm="8826"/>
    </mc:Choice>
    <mc:Fallback xmlns="">
      <p:transition spd="slow" advTm="882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4DE0CA-6CA0-B12A-1164-F430B2FB3E9A}"/>
              </a:ext>
            </a:extLst>
          </p:cNvPr>
          <p:cNvSpPr>
            <a:spLocks noGrp="1"/>
          </p:cNvSpPr>
          <p:nvPr>
            <p:ph idx="1"/>
          </p:nvPr>
        </p:nvSpPr>
        <p:spPr>
          <a:xfrm>
            <a:off x="1069675" y="258791"/>
            <a:ext cx="10558733" cy="6124755"/>
          </a:xfrm>
        </p:spPr>
        <p:txBody>
          <a:bodyPr/>
          <a:lstStyle/>
          <a:p>
            <a:pPr marL="0" indent="0">
              <a:buNone/>
            </a:pPr>
            <a:endParaRPr lang="en-US" dirty="0"/>
          </a:p>
        </p:txBody>
      </p:sp>
      <p:pic>
        <p:nvPicPr>
          <p:cNvPr id="5" name="Picture 4">
            <a:extLst>
              <a:ext uri="{FF2B5EF4-FFF2-40B4-BE49-F238E27FC236}">
                <a16:creationId xmlns:a16="http://schemas.microsoft.com/office/drawing/2014/main" id="{860866A6-489C-C446-6D11-25A5C8657124}"/>
              </a:ext>
            </a:extLst>
          </p:cNvPr>
          <p:cNvPicPr>
            <a:picLocks noChangeAspect="1"/>
          </p:cNvPicPr>
          <p:nvPr/>
        </p:nvPicPr>
        <p:blipFill>
          <a:blip r:embed="rId2"/>
          <a:stretch>
            <a:fillRect/>
          </a:stretch>
        </p:blipFill>
        <p:spPr>
          <a:xfrm>
            <a:off x="1069675" y="1314266"/>
            <a:ext cx="7788315" cy="4229467"/>
          </a:xfrm>
          <a:prstGeom prst="rect">
            <a:avLst/>
          </a:prstGeom>
        </p:spPr>
      </p:pic>
      <p:pic>
        <p:nvPicPr>
          <p:cNvPr id="7" name="Picture 6">
            <a:extLst>
              <a:ext uri="{FF2B5EF4-FFF2-40B4-BE49-F238E27FC236}">
                <a16:creationId xmlns:a16="http://schemas.microsoft.com/office/drawing/2014/main" id="{29BCC112-2C97-8D0D-33DE-8A7967886EBB}"/>
              </a:ext>
            </a:extLst>
          </p:cNvPr>
          <p:cNvPicPr>
            <a:picLocks noChangeAspect="1"/>
          </p:cNvPicPr>
          <p:nvPr/>
        </p:nvPicPr>
        <p:blipFill>
          <a:blip r:embed="rId3"/>
          <a:stretch>
            <a:fillRect/>
          </a:stretch>
        </p:blipFill>
        <p:spPr>
          <a:xfrm>
            <a:off x="10116398" y="1556985"/>
            <a:ext cx="1005927" cy="3528366"/>
          </a:xfrm>
          <a:prstGeom prst="rect">
            <a:avLst/>
          </a:prstGeom>
        </p:spPr>
      </p:pic>
    </p:spTree>
    <p:extLst>
      <p:ext uri="{BB962C8B-B14F-4D97-AF65-F5344CB8AC3E}">
        <p14:creationId xmlns:p14="http://schemas.microsoft.com/office/powerpoint/2010/main" val="3539721047"/>
      </p:ext>
    </p:extLst>
  </p:cSld>
  <p:clrMapOvr>
    <a:masterClrMapping/>
  </p:clrMapOvr>
  <mc:AlternateContent xmlns:mc="http://schemas.openxmlformats.org/markup-compatibility/2006" xmlns:p14="http://schemas.microsoft.com/office/powerpoint/2010/main">
    <mc:Choice Requires="p14">
      <p:transition spd="slow" p14:dur="2000" advTm="22628"/>
    </mc:Choice>
    <mc:Fallback xmlns="">
      <p:transition spd="slow" advTm="22628"/>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ECC4031-8355-83F5-EA87-6F107A913974}"/>
              </a:ext>
            </a:extLst>
          </p:cNvPr>
          <p:cNvSpPr>
            <a:spLocks noGrp="1"/>
          </p:cNvSpPr>
          <p:nvPr>
            <p:ph idx="1"/>
          </p:nvPr>
        </p:nvSpPr>
        <p:spPr>
          <a:xfrm>
            <a:off x="1371600" y="2286000"/>
            <a:ext cx="3282694" cy="3581400"/>
          </a:xfrm>
        </p:spPr>
        <p:txBody>
          <a:bodyPr>
            <a:normAutofit/>
          </a:bodyPr>
          <a:lstStyle/>
          <a:p>
            <a:r>
              <a:rPr lang="en-US"/>
              <a:t>Ethinicity Based Bullying:</a:t>
            </a:r>
          </a:p>
          <a:p>
            <a:endParaRPr lang="en-US" dirty="0"/>
          </a:p>
        </p:txBody>
      </p:sp>
      <p:pic>
        <p:nvPicPr>
          <p:cNvPr id="5" name="Picture 4">
            <a:extLst>
              <a:ext uri="{FF2B5EF4-FFF2-40B4-BE49-F238E27FC236}">
                <a16:creationId xmlns:a16="http://schemas.microsoft.com/office/drawing/2014/main" id="{866B7CBF-EDC2-142F-9B29-F73127DC2DEE}"/>
              </a:ext>
            </a:extLst>
          </p:cNvPr>
          <p:cNvPicPr>
            <a:picLocks noChangeAspect="1"/>
          </p:cNvPicPr>
          <p:nvPr/>
        </p:nvPicPr>
        <p:blipFill>
          <a:blip r:embed="rId2"/>
          <a:stretch>
            <a:fillRect/>
          </a:stretch>
        </p:blipFill>
        <p:spPr>
          <a:xfrm>
            <a:off x="5031467" y="1012446"/>
            <a:ext cx="6517065" cy="4513067"/>
          </a:xfrm>
          <a:prstGeom prst="rect">
            <a:avLst/>
          </a:prstGeom>
        </p:spPr>
      </p:pic>
    </p:spTree>
    <p:extLst>
      <p:ext uri="{BB962C8B-B14F-4D97-AF65-F5344CB8AC3E}">
        <p14:creationId xmlns:p14="http://schemas.microsoft.com/office/powerpoint/2010/main" val="1257736529"/>
      </p:ext>
    </p:extLst>
  </p:cSld>
  <p:clrMapOvr>
    <a:masterClrMapping/>
  </p:clrMapOvr>
  <mc:AlternateContent xmlns:mc="http://schemas.openxmlformats.org/markup-compatibility/2006" xmlns:p14="http://schemas.microsoft.com/office/powerpoint/2010/main">
    <mc:Choice Requires="p14">
      <p:transition spd="slow" p14:dur="2000" advTm="43461"/>
    </mc:Choice>
    <mc:Fallback xmlns="">
      <p:transition spd="slow" advTm="43461"/>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59086-B9D5-86D6-7819-35552BC78157}"/>
              </a:ext>
            </a:extLst>
          </p:cNvPr>
          <p:cNvSpPr>
            <a:spLocks noGrp="1"/>
          </p:cNvSpPr>
          <p:nvPr>
            <p:ph type="title"/>
          </p:nvPr>
        </p:nvSpPr>
        <p:spPr/>
        <p:txBody>
          <a:bodyPr/>
          <a:lstStyle/>
          <a:p>
            <a:pPr algn="ctr"/>
            <a:r>
              <a:rPr lang="en-US" b="1" u="sng" dirty="0"/>
              <a:t>Model Training and Evaluation:</a:t>
            </a:r>
          </a:p>
        </p:txBody>
      </p:sp>
      <p:sp>
        <p:nvSpPr>
          <p:cNvPr id="3" name="Content Placeholder 2">
            <a:extLst>
              <a:ext uri="{FF2B5EF4-FFF2-40B4-BE49-F238E27FC236}">
                <a16:creationId xmlns:a16="http://schemas.microsoft.com/office/drawing/2014/main" id="{F287E070-4CCA-FA8C-AE76-90E1C7A48B02}"/>
              </a:ext>
            </a:extLst>
          </p:cNvPr>
          <p:cNvSpPr>
            <a:spLocks noGrp="1"/>
          </p:cNvSpPr>
          <p:nvPr>
            <p:ph idx="1"/>
          </p:nvPr>
        </p:nvSpPr>
        <p:spPr/>
        <p:txBody>
          <a:bodyPr/>
          <a:lstStyle/>
          <a:p>
            <a:r>
              <a:rPr lang="en-US" dirty="0"/>
              <a:t>Data was split between the training set and the testing set in the ratio of 70:30.</a:t>
            </a:r>
          </a:p>
          <a:p>
            <a:r>
              <a:rPr lang="en-US" dirty="0"/>
              <a:t>List of different models trained to obtain the optimal accuracy:</a:t>
            </a:r>
            <a:br>
              <a:rPr lang="en-US" dirty="0"/>
            </a:br>
            <a:br>
              <a:rPr lang="en-US" dirty="0"/>
            </a:br>
            <a:endParaRPr lang="en-US" dirty="0"/>
          </a:p>
          <a:p>
            <a:pPr marL="0" indent="0">
              <a:buNone/>
            </a:pPr>
            <a:br>
              <a:rPr lang="en-US" dirty="0"/>
            </a:br>
            <a:endParaRPr lang="en-US" b="0" dirty="0">
              <a:solidFill>
                <a:srgbClr val="D4D4D4"/>
              </a:solidFill>
              <a:effectLst/>
              <a:latin typeface="Courier New" panose="02070309020205020404" pitchFamily="49" charset="0"/>
            </a:endParaRPr>
          </a:p>
          <a:p>
            <a:endParaRPr lang="en-US" dirty="0"/>
          </a:p>
        </p:txBody>
      </p:sp>
      <p:graphicFrame>
        <p:nvGraphicFramePr>
          <p:cNvPr id="5" name="Table 5">
            <a:extLst>
              <a:ext uri="{FF2B5EF4-FFF2-40B4-BE49-F238E27FC236}">
                <a16:creationId xmlns:a16="http://schemas.microsoft.com/office/drawing/2014/main" id="{75127E80-18CF-568E-A874-7222455EA3C8}"/>
              </a:ext>
            </a:extLst>
          </p:cNvPr>
          <p:cNvGraphicFramePr>
            <a:graphicFrameLocks noGrp="1"/>
          </p:cNvGraphicFramePr>
          <p:nvPr>
            <p:extLst>
              <p:ext uri="{D42A27DB-BD31-4B8C-83A1-F6EECF244321}">
                <p14:modId xmlns:p14="http://schemas.microsoft.com/office/powerpoint/2010/main" val="1546788104"/>
              </p:ext>
            </p:extLst>
          </p:nvPr>
        </p:nvGraphicFramePr>
        <p:xfrm>
          <a:off x="1856792" y="3385820"/>
          <a:ext cx="8617858" cy="2595880"/>
        </p:xfrm>
        <a:graphic>
          <a:graphicData uri="http://schemas.openxmlformats.org/drawingml/2006/table">
            <a:tbl>
              <a:tblPr firstRow="1" bandRow="1">
                <a:tableStyleId>{5C22544A-7EE6-4342-B048-85BDC9FD1C3A}</a:tableStyleId>
              </a:tblPr>
              <a:tblGrid>
                <a:gridCol w="4315408">
                  <a:extLst>
                    <a:ext uri="{9D8B030D-6E8A-4147-A177-3AD203B41FA5}">
                      <a16:colId xmlns:a16="http://schemas.microsoft.com/office/drawing/2014/main" val="2542002417"/>
                    </a:ext>
                  </a:extLst>
                </a:gridCol>
                <a:gridCol w="4302450">
                  <a:extLst>
                    <a:ext uri="{9D8B030D-6E8A-4147-A177-3AD203B41FA5}">
                      <a16:colId xmlns:a16="http://schemas.microsoft.com/office/drawing/2014/main" val="2142187036"/>
                    </a:ext>
                  </a:extLst>
                </a:gridCol>
              </a:tblGrid>
              <a:tr h="370840">
                <a:tc>
                  <a:txBody>
                    <a:bodyPr/>
                    <a:lstStyle/>
                    <a:p>
                      <a:r>
                        <a:rPr lang="en-US" dirty="0"/>
                        <a:t>Model Name</a:t>
                      </a:r>
                    </a:p>
                  </a:txBody>
                  <a:tcPr/>
                </a:tc>
                <a:tc>
                  <a:txBody>
                    <a:bodyPr/>
                    <a:lstStyle/>
                    <a:p>
                      <a:r>
                        <a:rPr lang="en-US" dirty="0"/>
                        <a:t>Accuracy</a:t>
                      </a:r>
                    </a:p>
                  </a:txBody>
                  <a:tcPr/>
                </a:tc>
                <a:extLst>
                  <a:ext uri="{0D108BD9-81ED-4DB2-BD59-A6C34878D82A}">
                    <a16:rowId xmlns:a16="http://schemas.microsoft.com/office/drawing/2014/main" val="989611245"/>
                  </a:ext>
                </a:extLst>
              </a:tr>
              <a:tr h="370840">
                <a:tc>
                  <a:txBody>
                    <a:bodyPr/>
                    <a:lstStyle/>
                    <a:p>
                      <a:r>
                        <a:rPr lang="en-US" dirty="0"/>
                        <a:t>Logistic Regression Model </a:t>
                      </a:r>
                    </a:p>
                  </a:txBody>
                  <a:tcPr/>
                </a:tc>
                <a:tc>
                  <a:txBody>
                    <a:bodyPr/>
                    <a:lstStyle/>
                    <a:p>
                      <a:r>
                        <a:rPr lang="en-US" dirty="0"/>
                        <a:t>82.44%</a:t>
                      </a:r>
                    </a:p>
                  </a:txBody>
                  <a:tcPr/>
                </a:tc>
                <a:extLst>
                  <a:ext uri="{0D108BD9-81ED-4DB2-BD59-A6C34878D82A}">
                    <a16:rowId xmlns:a16="http://schemas.microsoft.com/office/drawing/2014/main" val="2950322720"/>
                  </a:ext>
                </a:extLst>
              </a:tr>
              <a:tr h="370840">
                <a:tc>
                  <a:txBody>
                    <a:bodyPr/>
                    <a:lstStyle/>
                    <a:p>
                      <a:r>
                        <a:rPr lang="en-US" dirty="0">
                          <a:solidFill>
                            <a:srgbClr val="00B050"/>
                          </a:solidFill>
                        </a:rPr>
                        <a:t>Support Vector Machine</a:t>
                      </a:r>
                    </a:p>
                  </a:txBody>
                  <a:tcPr/>
                </a:tc>
                <a:tc>
                  <a:txBody>
                    <a:bodyPr/>
                    <a:lstStyle/>
                    <a:p>
                      <a:r>
                        <a:rPr lang="en-US" dirty="0">
                          <a:solidFill>
                            <a:srgbClr val="00B050"/>
                          </a:solidFill>
                        </a:rPr>
                        <a:t>82.90%</a:t>
                      </a:r>
                    </a:p>
                  </a:txBody>
                  <a:tcPr/>
                </a:tc>
                <a:extLst>
                  <a:ext uri="{0D108BD9-81ED-4DB2-BD59-A6C34878D82A}">
                    <a16:rowId xmlns:a16="http://schemas.microsoft.com/office/drawing/2014/main" val="32216456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Naive Bayes Classifier</a:t>
                      </a:r>
                    </a:p>
                  </a:txBody>
                  <a:tcPr/>
                </a:tc>
                <a:tc>
                  <a:txBody>
                    <a:bodyPr/>
                    <a:lstStyle/>
                    <a:p>
                      <a:r>
                        <a:rPr lang="en-US" dirty="0"/>
                        <a:t>67.50%</a:t>
                      </a:r>
                    </a:p>
                  </a:txBody>
                  <a:tcPr/>
                </a:tc>
                <a:extLst>
                  <a:ext uri="{0D108BD9-81ED-4DB2-BD59-A6C34878D82A}">
                    <a16:rowId xmlns:a16="http://schemas.microsoft.com/office/drawing/2014/main" val="2064568111"/>
                  </a:ext>
                </a:extLst>
              </a:tr>
              <a:tr h="370840">
                <a:tc>
                  <a:txBody>
                    <a:bodyPr/>
                    <a:lstStyle/>
                    <a:p>
                      <a:r>
                        <a:rPr lang="en-US" dirty="0"/>
                        <a:t>Decision Tree Classifier</a:t>
                      </a:r>
                    </a:p>
                  </a:txBody>
                  <a:tcPr/>
                </a:tc>
                <a:tc>
                  <a:txBody>
                    <a:bodyPr/>
                    <a:lstStyle/>
                    <a:p>
                      <a:r>
                        <a:rPr lang="en-US" dirty="0"/>
                        <a:t>80.89%</a:t>
                      </a:r>
                    </a:p>
                  </a:txBody>
                  <a:tcPr/>
                </a:tc>
                <a:extLst>
                  <a:ext uri="{0D108BD9-81ED-4DB2-BD59-A6C34878D82A}">
                    <a16:rowId xmlns:a16="http://schemas.microsoft.com/office/drawing/2014/main" val="1262885264"/>
                  </a:ext>
                </a:extLst>
              </a:tr>
              <a:tr h="370840">
                <a:tc>
                  <a:txBody>
                    <a:bodyPr/>
                    <a:lstStyle/>
                    <a:p>
                      <a:r>
                        <a:rPr lang="en-US" dirty="0"/>
                        <a:t>Random Forest Classifier</a:t>
                      </a:r>
                    </a:p>
                  </a:txBody>
                  <a:tcPr/>
                </a:tc>
                <a:tc>
                  <a:txBody>
                    <a:bodyPr/>
                    <a:lstStyle/>
                    <a:p>
                      <a:r>
                        <a:rPr lang="en-US" dirty="0"/>
                        <a:t>82.25%</a:t>
                      </a:r>
                    </a:p>
                  </a:txBody>
                  <a:tcPr/>
                </a:tc>
                <a:extLst>
                  <a:ext uri="{0D108BD9-81ED-4DB2-BD59-A6C34878D82A}">
                    <a16:rowId xmlns:a16="http://schemas.microsoft.com/office/drawing/2014/main" val="644628325"/>
                  </a:ext>
                </a:extLst>
              </a:tr>
              <a:tr h="370840">
                <a:tc>
                  <a:txBody>
                    <a:bodyPr/>
                    <a:lstStyle/>
                    <a:p>
                      <a:r>
                        <a:rPr lang="en-US" dirty="0"/>
                        <a:t>AdaBoost Classifier</a:t>
                      </a:r>
                    </a:p>
                  </a:txBody>
                  <a:tcPr/>
                </a:tc>
                <a:tc>
                  <a:txBody>
                    <a:bodyPr/>
                    <a:lstStyle/>
                    <a:p>
                      <a:r>
                        <a:rPr lang="en-US" dirty="0"/>
                        <a:t>75.01%</a:t>
                      </a:r>
                    </a:p>
                  </a:txBody>
                  <a:tcPr/>
                </a:tc>
                <a:extLst>
                  <a:ext uri="{0D108BD9-81ED-4DB2-BD59-A6C34878D82A}">
                    <a16:rowId xmlns:a16="http://schemas.microsoft.com/office/drawing/2014/main" val="3737005617"/>
                  </a:ext>
                </a:extLst>
              </a:tr>
            </a:tbl>
          </a:graphicData>
        </a:graphic>
      </p:graphicFrame>
    </p:spTree>
    <p:extLst>
      <p:ext uri="{BB962C8B-B14F-4D97-AF65-F5344CB8AC3E}">
        <p14:creationId xmlns:p14="http://schemas.microsoft.com/office/powerpoint/2010/main" val="4256396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hite puzzle with one red piece">
            <a:extLst>
              <a:ext uri="{FF2B5EF4-FFF2-40B4-BE49-F238E27FC236}">
                <a16:creationId xmlns:a16="http://schemas.microsoft.com/office/drawing/2014/main" id="{7B4359F8-65DF-430C-52CF-63FFA8317A9F}"/>
              </a:ext>
            </a:extLst>
          </p:cNvPr>
          <p:cNvPicPr>
            <a:picLocks noChangeAspect="1"/>
          </p:cNvPicPr>
          <p:nvPr/>
        </p:nvPicPr>
        <p:blipFill rotWithShape="1">
          <a:blip r:embed="rId3"/>
          <a:srcRect l="32866" r="31262"/>
          <a:stretch/>
        </p:blipFill>
        <p:spPr>
          <a:xfrm>
            <a:off x="-1" y="10"/>
            <a:ext cx="4373546" cy="6857990"/>
          </a:xfrm>
          <a:prstGeom prst="rect">
            <a:avLst/>
          </a:prstGeom>
        </p:spPr>
      </p:pic>
      <p:sp>
        <p:nvSpPr>
          <p:cNvPr id="11" name="Rectangle 10">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5C84C078-EF77-1CAB-6D0E-905CFA1D6C66}"/>
              </a:ext>
            </a:extLst>
          </p:cNvPr>
          <p:cNvSpPr>
            <a:spLocks noGrp="1"/>
          </p:cNvSpPr>
          <p:nvPr>
            <p:ph idx="1"/>
          </p:nvPr>
        </p:nvSpPr>
        <p:spPr>
          <a:xfrm>
            <a:off x="5100824" y="1763486"/>
            <a:ext cx="6176776" cy="4103913"/>
          </a:xfrm>
        </p:spPr>
        <p:txBody>
          <a:bodyPr>
            <a:normAutofit/>
          </a:bodyPr>
          <a:lstStyle/>
          <a:p>
            <a:pPr algn="just"/>
            <a:r>
              <a:rPr lang="en-US" sz="1600" dirty="0"/>
              <a:t>By trying different models, we can see logistic regression, SVM and random forest classifier performed similarly, so among these we will go with SVM model as it is more generalized and lighter.</a:t>
            </a:r>
          </a:p>
          <a:p>
            <a:pPr algn="just"/>
            <a:r>
              <a:rPr lang="en-US" sz="1600" dirty="0"/>
              <a:t>SVMs are designed to maximize the margin between classes, which means they aim to find the decision boundary that is farthest away from the training examples. This can lead to better generalization, as the model is less likely to overfit the training data.</a:t>
            </a:r>
          </a:p>
          <a:p>
            <a:pPr algn="just"/>
            <a:r>
              <a:rPr lang="en-US" sz="1600" dirty="0"/>
              <a:t>SVMs use a regularization parameter, which helps to prevent overfitting by penalizing large coefficients. This can make the model lighter, as it reduces the number of features that are included in the final model.</a:t>
            </a:r>
          </a:p>
          <a:p>
            <a:pPr algn="just"/>
            <a:endParaRPr lang="en-US" sz="1600" dirty="0"/>
          </a:p>
          <a:p>
            <a:pPr algn="just"/>
            <a:endParaRPr lang="en-US" sz="1600" dirty="0"/>
          </a:p>
          <a:p>
            <a:pPr algn="just"/>
            <a:endParaRPr lang="en-US" sz="1600" dirty="0"/>
          </a:p>
        </p:txBody>
      </p:sp>
      <p:sp>
        <p:nvSpPr>
          <p:cNvPr id="4" name="TextBox 3">
            <a:extLst>
              <a:ext uri="{FF2B5EF4-FFF2-40B4-BE49-F238E27FC236}">
                <a16:creationId xmlns:a16="http://schemas.microsoft.com/office/drawing/2014/main" id="{216976DE-6BF7-40A0-F70E-2CDABA8B5C77}"/>
              </a:ext>
            </a:extLst>
          </p:cNvPr>
          <p:cNvSpPr txBox="1"/>
          <p:nvPr/>
        </p:nvSpPr>
        <p:spPr>
          <a:xfrm>
            <a:off x="5296722" y="859194"/>
            <a:ext cx="5784979" cy="646331"/>
          </a:xfrm>
          <a:prstGeom prst="rect">
            <a:avLst/>
          </a:prstGeom>
          <a:noFill/>
        </p:spPr>
        <p:txBody>
          <a:bodyPr wrap="square" rtlCol="0">
            <a:spAutoFit/>
          </a:bodyPr>
          <a:lstStyle/>
          <a:p>
            <a:pPr algn="ctr"/>
            <a:r>
              <a:rPr lang="en-US" sz="3600" b="1" u="sng" dirty="0"/>
              <a:t>WHY SVM?</a:t>
            </a:r>
          </a:p>
        </p:txBody>
      </p:sp>
    </p:spTree>
    <p:extLst>
      <p:ext uri="{BB962C8B-B14F-4D97-AF65-F5344CB8AC3E}">
        <p14:creationId xmlns:p14="http://schemas.microsoft.com/office/powerpoint/2010/main" val="30937823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3" name="Picture 4" descr="Adjustable measurement tool">
            <a:extLst>
              <a:ext uri="{FF2B5EF4-FFF2-40B4-BE49-F238E27FC236}">
                <a16:creationId xmlns:a16="http://schemas.microsoft.com/office/drawing/2014/main" id="{AE1C5910-2A66-A64B-8A26-8CC88434D7E3}"/>
              </a:ext>
            </a:extLst>
          </p:cNvPr>
          <p:cNvPicPr>
            <a:picLocks noChangeAspect="1"/>
          </p:cNvPicPr>
          <p:nvPr/>
        </p:nvPicPr>
        <p:blipFill rotWithShape="1">
          <a:blip r:embed="rId3"/>
          <a:srcRect t="1546" r="1" b="14162"/>
          <a:stretch/>
        </p:blipFill>
        <p:spPr>
          <a:xfrm>
            <a:off x="-1" y="10"/>
            <a:ext cx="12188652" cy="6857990"/>
          </a:xfrm>
          <a:prstGeom prst="rect">
            <a:avLst/>
          </a:prstGeom>
        </p:spPr>
      </p:pic>
      <p:sp>
        <p:nvSpPr>
          <p:cNvPr id="14" name="Rectangle 8">
            <a:extLst>
              <a:ext uri="{FF2B5EF4-FFF2-40B4-BE49-F238E27FC236}">
                <a16:creationId xmlns:a16="http://schemas.microsoft.com/office/drawing/2014/main" id="{BC46CD03-D076-40A3-9AA4-2B7BB288B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 y="0"/>
            <a:ext cx="12192000" cy="6858000"/>
          </a:xfrm>
          <a:prstGeom prst="rect">
            <a:avLst/>
          </a:prstGeom>
          <a:gradFill flip="none" rotWithShape="1">
            <a:gsLst>
              <a:gs pos="30000">
                <a:schemeClr val="bg2">
                  <a:alpha val="75000"/>
                </a:schemeClr>
              </a:gs>
              <a:gs pos="100000">
                <a:schemeClr val="bg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6BBE8-4A92-5271-AAAA-12712ADF2BFE}"/>
              </a:ext>
            </a:extLst>
          </p:cNvPr>
          <p:cNvSpPr>
            <a:spLocks noGrp="1"/>
          </p:cNvSpPr>
          <p:nvPr>
            <p:ph type="title"/>
          </p:nvPr>
        </p:nvSpPr>
        <p:spPr>
          <a:xfrm>
            <a:off x="1371600" y="685800"/>
            <a:ext cx="9601200" cy="1485900"/>
          </a:xfrm>
        </p:spPr>
        <p:txBody>
          <a:bodyPr>
            <a:normAutofit/>
          </a:bodyPr>
          <a:lstStyle/>
          <a:p>
            <a:r>
              <a:rPr lang="en-US" u="sng"/>
              <a:t>Fine Tuning Of Support Vector Machine:</a:t>
            </a:r>
          </a:p>
        </p:txBody>
      </p:sp>
      <p:sp>
        <p:nvSpPr>
          <p:cNvPr id="15" name="Rectangle 10">
            <a:extLst>
              <a:ext uri="{FF2B5EF4-FFF2-40B4-BE49-F238E27FC236}">
                <a16:creationId xmlns:a16="http://schemas.microsoft.com/office/drawing/2014/main" id="{88D28697-83F7-4C09-A9B2-6CAA588556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82633CD2-DCBE-B517-48AB-87780C45FA78}"/>
              </a:ext>
            </a:extLst>
          </p:cNvPr>
          <p:cNvSpPr>
            <a:spLocks noGrp="1"/>
          </p:cNvSpPr>
          <p:nvPr>
            <p:ph idx="1"/>
          </p:nvPr>
        </p:nvSpPr>
        <p:spPr>
          <a:xfrm>
            <a:off x="1371600" y="2286000"/>
            <a:ext cx="9601200" cy="3581400"/>
          </a:xfrm>
        </p:spPr>
        <p:txBody>
          <a:bodyPr>
            <a:normAutofit/>
          </a:bodyPr>
          <a:lstStyle/>
          <a:p>
            <a:r>
              <a:rPr lang="en-US"/>
              <a:t>Fine-tuning of SVM (Support Vector Machine) refers to the process of optimizing the hyperparameters of the model to improve its performance on a given dataset.</a:t>
            </a:r>
            <a:br>
              <a:rPr lang="en-US"/>
            </a:br>
            <a:br>
              <a:rPr lang="en-US"/>
            </a:br>
            <a:r>
              <a:rPr lang="en-US"/>
              <a:t>Reasons for Fine Tuning SVM:</a:t>
            </a:r>
            <a:br>
              <a:rPr lang="en-US"/>
            </a:br>
            <a:br>
              <a:rPr lang="en-US"/>
            </a:br>
            <a:r>
              <a:rPr lang="en-US"/>
              <a:t>1. Improved performance</a:t>
            </a:r>
            <a:br>
              <a:rPr lang="en-US"/>
            </a:br>
            <a:br>
              <a:rPr lang="en-US"/>
            </a:br>
            <a:r>
              <a:rPr lang="en-US"/>
              <a:t>2. Generalization</a:t>
            </a:r>
            <a:br>
              <a:rPr lang="en-US"/>
            </a:br>
            <a:br>
              <a:rPr lang="en-US"/>
            </a:br>
            <a:r>
              <a:rPr lang="en-US"/>
              <a:t>3. Adaptability</a:t>
            </a:r>
            <a:br>
              <a:rPr lang="en-US"/>
            </a:br>
            <a:br>
              <a:rPr lang="en-US"/>
            </a:br>
            <a:r>
              <a:rPr lang="en-US"/>
              <a:t>4. Efficiency</a:t>
            </a:r>
            <a:endParaRPr lang="en-US" dirty="0"/>
          </a:p>
        </p:txBody>
      </p:sp>
    </p:spTree>
    <p:extLst>
      <p:ext uri="{BB962C8B-B14F-4D97-AF65-F5344CB8AC3E}">
        <p14:creationId xmlns:p14="http://schemas.microsoft.com/office/powerpoint/2010/main" val="3587767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6" name="Rectangle 28">
            <a:extLst>
              <a:ext uri="{FF2B5EF4-FFF2-40B4-BE49-F238E27FC236}">
                <a16:creationId xmlns:a16="http://schemas.microsoft.com/office/drawing/2014/main" id="{9E8A3474-A3A2-4200-9E98-3433E3D193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0">
            <a:extLst>
              <a:ext uri="{FF2B5EF4-FFF2-40B4-BE49-F238E27FC236}">
                <a16:creationId xmlns:a16="http://schemas.microsoft.com/office/drawing/2014/main" id="{9A5A698B-F644-41A9-BD67-6316EDB7A9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BA916D8B-8E5E-442C-93D2-F10B324962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34" name="Freeform 6">
              <a:extLst>
                <a:ext uri="{FF2B5EF4-FFF2-40B4-BE49-F238E27FC236}">
                  <a16:creationId xmlns:a16="http://schemas.microsoft.com/office/drawing/2014/main" id="{E444B8DA-C76F-4B2F-AFC5-378726411B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35" name="Freeform 6">
              <a:extLst>
                <a:ext uri="{FF2B5EF4-FFF2-40B4-BE49-F238E27FC236}">
                  <a16:creationId xmlns:a16="http://schemas.microsoft.com/office/drawing/2014/main" id="{7E2B20CB-FF0A-40D4-9C62-172DA9BB98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37" name="Rectangle 36">
            <a:extLst>
              <a:ext uri="{FF2B5EF4-FFF2-40B4-BE49-F238E27FC236}">
                <a16:creationId xmlns:a16="http://schemas.microsoft.com/office/drawing/2014/main" id="{35E7CCC3-B903-495C-835D-87A78FB05A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462" y="968188"/>
            <a:ext cx="5048756" cy="489423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FE9B52C4-0F07-4940-172C-80124C30C05C}"/>
              </a:ext>
            </a:extLst>
          </p:cNvPr>
          <p:cNvPicPr>
            <a:picLocks noChangeAspect="1"/>
          </p:cNvPicPr>
          <p:nvPr/>
        </p:nvPicPr>
        <p:blipFill>
          <a:blip r:embed="rId2"/>
          <a:stretch>
            <a:fillRect/>
          </a:stretch>
        </p:blipFill>
        <p:spPr>
          <a:xfrm>
            <a:off x="1322194" y="1746801"/>
            <a:ext cx="4405291" cy="2999934"/>
          </a:xfrm>
          <a:prstGeom prst="rect">
            <a:avLst/>
          </a:prstGeom>
        </p:spPr>
      </p:pic>
      <p:sp>
        <p:nvSpPr>
          <p:cNvPr id="39" name="Rectangle 38">
            <a:extLst>
              <a:ext uri="{FF2B5EF4-FFF2-40B4-BE49-F238E27FC236}">
                <a16:creationId xmlns:a16="http://schemas.microsoft.com/office/drawing/2014/main" id="{584170D1-B32B-4D7D-AA30-9D84747A0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1270" y="981884"/>
            <a:ext cx="5048756" cy="489423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0F50C7B-5129-ABBB-CBBA-C518E8A563F9}"/>
              </a:ext>
            </a:extLst>
          </p:cNvPr>
          <p:cNvPicPr>
            <a:picLocks noChangeAspect="1"/>
          </p:cNvPicPr>
          <p:nvPr/>
        </p:nvPicPr>
        <p:blipFill>
          <a:blip r:embed="rId3"/>
          <a:stretch>
            <a:fillRect/>
          </a:stretch>
        </p:blipFill>
        <p:spPr>
          <a:xfrm>
            <a:off x="6155561" y="1746801"/>
            <a:ext cx="5008014" cy="3878475"/>
          </a:xfrm>
          <a:prstGeom prst="rect">
            <a:avLst/>
          </a:prstGeom>
        </p:spPr>
      </p:pic>
      <p:sp>
        <p:nvSpPr>
          <p:cNvPr id="10" name="TextBox 9">
            <a:extLst>
              <a:ext uri="{FF2B5EF4-FFF2-40B4-BE49-F238E27FC236}">
                <a16:creationId xmlns:a16="http://schemas.microsoft.com/office/drawing/2014/main" id="{062AE656-31EA-BE74-1A10-6F2D9A3EB1A3}"/>
              </a:ext>
            </a:extLst>
          </p:cNvPr>
          <p:cNvSpPr txBox="1"/>
          <p:nvPr/>
        </p:nvSpPr>
        <p:spPr>
          <a:xfrm>
            <a:off x="1638300" y="1295400"/>
            <a:ext cx="3727945" cy="369332"/>
          </a:xfrm>
          <a:prstGeom prst="rect">
            <a:avLst/>
          </a:prstGeom>
          <a:noFill/>
        </p:spPr>
        <p:txBody>
          <a:bodyPr wrap="square" rtlCol="0">
            <a:spAutoFit/>
          </a:bodyPr>
          <a:lstStyle/>
          <a:p>
            <a:pPr algn="ctr"/>
            <a:r>
              <a:rPr lang="en-US" u="sng" dirty="0"/>
              <a:t>CLASSIFICATION REPORT:</a:t>
            </a:r>
          </a:p>
        </p:txBody>
      </p:sp>
      <p:sp>
        <p:nvSpPr>
          <p:cNvPr id="11" name="TextBox 10">
            <a:extLst>
              <a:ext uri="{FF2B5EF4-FFF2-40B4-BE49-F238E27FC236}">
                <a16:creationId xmlns:a16="http://schemas.microsoft.com/office/drawing/2014/main" id="{45B655E8-B98C-8A0E-B8B4-DF91861A1440}"/>
              </a:ext>
            </a:extLst>
          </p:cNvPr>
          <p:cNvSpPr txBox="1"/>
          <p:nvPr/>
        </p:nvSpPr>
        <p:spPr>
          <a:xfrm>
            <a:off x="7508530" y="1232724"/>
            <a:ext cx="3105150" cy="369332"/>
          </a:xfrm>
          <a:prstGeom prst="rect">
            <a:avLst/>
          </a:prstGeom>
          <a:noFill/>
        </p:spPr>
        <p:txBody>
          <a:bodyPr wrap="square" rtlCol="0">
            <a:spAutoFit/>
          </a:bodyPr>
          <a:lstStyle/>
          <a:p>
            <a:pPr algn="ctr"/>
            <a:r>
              <a:rPr lang="en-US" u="sng" dirty="0"/>
              <a:t>CONFUSION MATRIX:</a:t>
            </a:r>
          </a:p>
        </p:txBody>
      </p:sp>
    </p:spTree>
    <p:extLst>
      <p:ext uri="{BB962C8B-B14F-4D97-AF65-F5344CB8AC3E}">
        <p14:creationId xmlns:p14="http://schemas.microsoft.com/office/powerpoint/2010/main" val="1188934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36"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37"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pic>
        <p:nvPicPr>
          <p:cNvPr id="20" name="Picture 19" descr="An arrow pointing right">
            <a:extLst>
              <a:ext uri="{FF2B5EF4-FFF2-40B4-BE49-F238E27FC236}">
                <a16:creationId xmlns:a16="http://schemas.microsoft.com/office/drawing/2014/main" id="{CDB54677-BBF4-E83A-16D4-9F49DD101940}"/>
              </a:ext>
            </a:extLst>
          </p:cNvPr>
          <p:cNvPicPr>
            <a:picLocks noChangeAspect="1"/>
          </p:cNvPicPr>
          <p:nvPr/>
        </p:nvPicPr>
        <p:blipFill rotWithShape="1">
          <a:blip r:embed="rId2"/>
          <a:srcRect t="15078"/>
          <a:stretch/>
        </p:blipFill>
        <p:spPr>
          <a:xfrm>
            <a:off x="20" y="10"/>
            <a:ext cx="12191980" cy="6859300"/>
          </a:xfrm>
          <a:prstGeom prst="rect">
            <a:avLst/>
          </a:prstGeom>
        </p:spPr>
      </p:pic>
      <p:sp>
        <p:nvSpPr>
          <p:cNvPr id="39" name="Rectangle 38">
            <a:extLst>
              <a:ext uri="{FF2B5EF4-FFF2-40B4-BE49-F238E27FC236}">
                <a16:creationId xmlns:a16="http://schemas.microsoft.com/office/drawing/2014/main" id="{310B1DD0-264A-47E3-A16A-C87AFA51E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6">
            <a:extLst>
              <a:ext uri="{FF2B5EF4-FFF2-40B4-BE49-F238E27FC236}">
                <a16:creationId xmlns:a16="http://schemas.microsoft.com/office/drawing/2014/main" id="{69C1BB7B-F21E-41A2-B30C-D8507B960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bg2"/>
          </a:solidFill>
          <a:ln w="0">
            <a:noFill/>
            <a:prstDash val="solid"/>
            <a:round/>
            <a:headEnd/>
            <a:tailEnd/>
          </a:ln>
        </p:spPr>
      </p:sp>
      <p:sp>
        <p:nvSpPr>
          <p:cNvPr id="43" name="Freeform 6">
            <a:extLst>
              <a:ext uri="{FF2B5EF4-FFF2-40B4-BE49-F238E27FC236}">
                <a16:creationId xmlns:a16="http://schemas.microsoft.com/office/drawing/2014/main" id="{DF6D7DDE-F8A1-4105-9729-F9EB5F81A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bg2"/>
          </a:solidFill>
          <a:ln w="0">
            <a:noFill/>
            <a:prstDash val="solid"/>
            <a:round/>
            <a:headEnd/>
            <a:tailEnd/>
          </a:ln>
        </p:spPr>
      </p:sp>
      <p:sp>
        <p:nvSpPr>
          <p:cNvPr id="2" name="Title 1">
            <a:extLst>
              <a:ext uri="{FF2B5EF4-FFF2-40B4-BE49-F238E27FC236}">
                <a16:creationId xmlns:a16="http://schemas.microsoft.com/office/drawing/2014/main" id="{2D3C711D-FBA1-F6C9-5605-B7A3E7462911}"/>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lang="en-US" sz="7200" cap="all">
                <a:solidFill>
                  <a:schemeClr val="bg2"/>
                </a:solidFill>
              </a:rPr>
              <a:t>Thankyou!</a:t>
            </a:r>
          </a:p>
        </p:txBody>
      </p:sp>
    </p:spTree>
    <p:extLst>
      <p:ext uri="{BB962C8B-B14F-4D97-AF65-F5344CB8AC3E}">
        <p14:creationId xmlns:p14="http://schemas.microsoft.com/office/powerpoint/2010/main" val="455294082"/>
      </p:ext>
    </p:extLst>
  </p:cSld>
  <p:clrMapOvr>
    <a:masterClrMapping/>
  </p:clrMapOvr>
  <mc:AlternateContent xmlns:mc="http://schemas.openxmlformats.org/markup-compatibility/2006" xmlns:p14="http://schemas.microsoft.com/office/powerpoint/2010/main">
    <mc:Choice Requires="p14">
      <p:transition spd="slow" p14:dur="2000" advTm="2992"/>
    </mc:Choice>
    <mc:Fallback xmlns="">
      <p:transition spd="slow" advTm="299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2" name="Group 9">
            <a:extLst>
              <a:ext uri="{FF2B5EF4-FFF2-40B4-BE49-F238E27FC236}">
                <a16:creationId xmlns:a16="http://schemas.microsoft.com/office/drawing/2014/main" id="{624E16E8-84BF-4D4C-A746-2537B1C159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890A3A2-97E0-41D2-BD93-30D3DFA732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718CB90A-6005-4951-84F5-70B5863EF7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23" name="Rectangle 13">
            <a:extLst>
              <a:ext uri="{FF2B5EF4-FFF2-40B4-BE49-F238E27FC236}">
                <a16:creationId xmlns:a16="http://schemas.microsoft.com/office/drawing/2014/main" id="{B709ADC9-6EAF-4268-9415-1ED5ECFA2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oogle Shape;97;p18">
            <a:extLst>
              <a:ext uri="{FF2B5EF4-FFF2-40B4-BE49-F238E27FC236}">
                <a16:creationId xmlns:a16="http://schemas.microsoft.com/office/drawing/2014/main" id="{88CB91ED-74D8-BD61-D965-BEB1E703B336}"/>
              </a:ext>
            </a:extLst>
          </p:cNvPr>
          <p:cNvPicPr preferRelativeResize="0">
            <a:picLocks noGrp="1"/>
          </p:cNvPicPr>
          <p:nvPr>
            <p:ph idx="1"/>
          </p:nvPr>
        </p:nvPicPr>
        <p:blipFill rotWithShape="1">
          <a:blip r:embed="rId2">
            <a:alphaModFix amt="40000"/>
          </a:blip>
          <a:srcRect l="5428" r="2312"/>
          <a:stretch/>
        </p:blipFill>
        <p:spPr>
          <a:xfrm>
            <a:off x="3068" y="10"/>
            <a:ext cx="6089884" cy="6857990"/>
          </a:xfrm>
          <a:prstGeom prst="rect">
            <a:avLst/>
          </a:prstGeom>
          <a:noFill/>
        </p:spPr>
      </p:pic>
      <p:pic>
        <p:nvPicPr>
          <p:cNvPr id="5" name="Google Shape;98;p18">
            <a:extLst>
              <a:ext uri="{FF2B5EF4-FFF2-40B4-BE49-F238E27FC236}">
                <a16:creationId xmlns:a16="http://schemas.microsoft.com/office/drawing/2014/main" id="{C60C8896-DA11-07E3-1646-44EB2F291310}"/>
              </a:ext>
            </a:extLst>
          </p:cNvPr>
          <p:cNvPicPr preferRelativeResize="0"/>
          <p:nvPr/>
        </p:nvPicPr>
        <p:blipFill rotWithShape="1">
          <a:blip r:embed="rId3">
            <a:alphaModFix amt="40000"/>
          </a:blip>
          <a:srcRect r="-1" b="17916"/>
          <a:stretch/>
        </p:blipFill>
        <p:spPr>
          <a:xfrm>
            <a:off x="6092952" y="10"/>
            <a:ext cx="6099048" cy="6857990"/>
          </a:xfrm>
          <a:prstGeom prst="rect">
            <a:avLst/>
          </a:prstGeom>
          <a:noFill/>
        </p:spPr>
      </p:pic>
      <p:sp>
        <p:nvSpPr>
          <p:cNvPr id="2" name="Title 1">
            <a:extLst>
              <a:ext uri="{FF2B5EF4-FFF2-40B4-BE49-F238E27FC236}">
                <a16:creationId xmlns:a16="http://schemas.microsoft.com/office/drawing/2014/main" id="{B1E21ED3-76D9-85C1-A562-191F385D133E}"/>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lang="en-US" sz="7200" b="1" u="sng" cap="all" dirty="0">
                <a:solidFill>
                  <a:srgbClr val="FFFFFF"/>
                </a:solidFill>
              </a:rPr>
              <a:t>Our Team</a:t>
            </a:r>
          </a:p>
        </p:txBody>
      </p:sp>
      <p:sp>
        <p:nvSpPr>
          <p:cNvPr id="15" name="TextBox 14">
            <a:extLst>
              <a:ext uri="{FF2B5EF4-FFF2-40B4-BE49-F238E27FC236}">
                <a16:creationId xmlns:a16="http://schemas.microsoft.com/office/drawing/2014/main" id="{2CE6E99D-C972-CF16-7D96-3FE2BBD37959}"/>
              </a:ext>
            </a:extLst>
          </p:cNvPr>
          <p:cNvSpPr txBox="1"/>
          <p:nvPr/>
        </p:nvSpPr>
        <p:spPr>
          <a:xfrm>
            <a:off x="1525432" y="6012276"/>
            <a:ext cx="9699294" cy="369332"/>
          </a:xfrm>
          <a:prstGeom prst="rect">
            <a:avLst/>
          </a:prstGeom>
          <a:noFill/>
        </p:spPr>
        <p:txBody>
          <a:bodyPr wrap="square">
            <a:spAutoFit/>
          </a:bodyPr>
          <a:lstStyle/>
          <a:p>
            <a:r>
              <a:rPr lang="en" b="1" dirty="0">
                <a:solidFill>
                  <a:schemeClr val="lt1"/>
                </a:solidFill>
              </a:rPr>
              <a:t> </a:t>
            </a:r>
            <a:r>
              <a:rPr lang="en" b="1" u="sng" dirty="0">
                <a:solidFill>
                  <a:schemeClr val="lt1"/>
                </a:solidFill>
                <a:highlight>
                  <a:schemeClr val="dk1"/>
                </a:highlight>
              </a:rPr>
              <a:t>Karan Ajay Pisay</a:t>
            </a:r>
            <a:r>
              <a:rPr lang="en" b="1" dirty="0">
                <a:solidFill>
                  <a:schemeClr val="lt1"/>
                </a:solidFill>
              </a:rPr>
              <a:t> 	            										 </a:t>
            </a:r>
            <a:r>
              <a:rPr lang="en" b="1" u="sng" dirty="0">
                <a:solidFill>
                  <a:schemeClr val="lt1"/>
                </a:solidFill>
                <a:highlight>
                  <a:schemeClr val="dk1"/>
                </a:highlight>
              </a:rPr>
              <a:t>Srashti Soni</a:t>
            </a:r>
            <a:r>
              <a:rPr lang="en" b="1" dirty="0">
                <a:solidFill>
                  <a:schemeClr val="lt1"/>
                </a:solidFill>
                <a:highlight>
                  <a:schemeClr val="dk1"/>
                </a:highlight>
              </a:rPr>
              <a:t> </a:t>
            </a:r>
            <a:endParaRPr lang="en-US" dirty="0"/>
          </a:p>
        </p:txBody>
      </p:sp>
    </p:spTree>
    <p:extLst>
      <p:ext uri="{BB962C8B-B14F-4D97-AF65-F5344CB8AC3E}">
        <p14:creationId xmlns:p14="http://schemas.microsoft.com/office/powerpoint/2010/main" val="36668234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7227"/>
    </mc:Choice>
    <mc:Fallback xmlns="">
      <p:transition spd="slow" advTm="7227"/>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txBox="1"/>
          <p:nvPr/>
        </p:nvSpPr>
        <p:spPr>
          <a:xfrm>
            <a:off x="2721533" y="94700"/>
            <a:ext cx="7000400" cy="763600"/>
          </a:xfrm>
          <a:prstGeom prst="rect">
            <a:avLst/>
          </a:prstGeom>
          <a:noFill/>
          <a:ln>
            <a:noFill/>
          </a:ln>
        </p:spPr>
        <p:txBody>
          <a:bodyPr spcFirstLastPara="1" wrap="square" lIns="121900" tIns="121900" rIns="121900" bIns="121900" anchor="t" anchorCtr="0">
            <a:noAutofit/>
          </a:bodyPr>
          <a:lstStyle/>
          <a:p>
            <a:pPr algn="ctr">
              <a:buClr>
                <a:schemeClr val="dk1"/>
              </a:buClr>
              <a:buSzPts val="1100"/>
            </a:pPr>
            <a:r>
              <a:rPr lang="en" sz="4667" u="sng" dirty="0">
                <a:solidFill>
                  <a:schemeClr val="lt1"/>
                </a:solidFill>
                <a:highlight>
                  <a:schemeClr val="dk1"/>
                </a:highlight>
              </a:rPr>
              <a:t>Table of Contents</a:t>
            </a:r>
            <a:endParaRPr sz="4667" b="1" u="sng" dirty="0">
              <a:solidFill>
                <a:srgbClr val="FFEDD6"/>
              </a:solidFill>
            </a:endParaRPr>
          </a:p>
        </p:txBody>
      </p:sp>
      <p:sp>
        <p:nvSpPr>
          <p:cNvPr id="108" name="Google Shape;108;p19"/>
          <p:cNvSpPr txBox="1"/>
          <p:nvPr/>
        </p:nvSpPr>
        <p:spPr>
          <a:xfrm>
            <a:off x="1257533" y="2222400"/>
            <a:ext cx="3004400" cy="1116800"/>
          </a:xfrm>
          <a:prstGeom prst="rect">
            <a:avLst/>
          </a:prstGeom>
          <a:noFill/>
          <a:ln>
            <a:noFill/>
          </a:ln>
        </p:spPr>
        <p:txBody>
          <a:bodyPr spcFirstLastPara="1" wrap="square" lIns="121900" tIns="121900" rIns="121900" bIns="121900" anchor="b" anchorCtr="0">
            <a:noAutofit/>
          </a:bodyPr>
          <a:lstStyle/>
          <a:p>
            <a:pPr algn="ctr"/>
            <a:r>
              <a:rPr lang="en" sz="2667" b="1" u="sng" dirty="0">
                <a:solidFill>
                  <a:srgbClr val="FFEDD6"/>
                </a:solidFill>
              </a:rPr>
              <a:t>Introduction</a:t>
            </a:r>
            <a:endParaRPr sz="2667" b="1" u="sng" dirty="0">
              <a:solidFill>
                <a:srgbClr val="FFEDD6"/>
              </a:solidFill>
            </a:endParaRPr>
          </a:p>
        </p:txBody>
      </p:sp>
      <p:sp>
        <p:nvSpPr>
          <p:cNvPr id="109" name="Google Shape;109;p19"/>
          <p:cNvSpPr txBox="1"/>
          <p:nvPr/>
        </p:nvSpPr>
        <p:spPr>
          <a:xfrm>
            <a:off x="7982767" y="2222400"/>
            <a:ext cx="3004400" cy="1116800"/>
          </a:xfrm>
          <a:prstGeom prst="rect">
            <a:avLst/>
          </a:prstGeom>
          <a:noFill/>
          <a:ln>
            <a:noFill/>
          </a:ln>
        </p:spPr>
        <p:txBody>
          <a:bodyPr spcFirstLastPara="1" wrap="square" lIns="121900" tIns="121900" rIns="121900" bIns="121900" anchor="b" anchorCtr="0">
            <a:noAutofit/>
          </a:bodyPr>
          <a:lstStyle/>
          <a:p>
            <a:pPr algn="ctr"/>
            <a:r>
              <a:rPr lang="en" sz="2667" b="1" u="sng" dirty="0">
                <a:solidFill>
                  <a:srgbClr val="FFEDD6"/>
                </a:solidFill>
              </a:rPr>
              <a:t>Dataset</a:t>
            </a:r>
            <a:endParaRPr sz="2667" b="1" u="sng" dirty="0">
              <a:solidFill>
                <a:srgbClr val="FFEDD6"/>
              </a:solidFill>
            </a:endParaRPr>
          </a:p>
        </p:txBody>
      </p:sp>
      <p:sp>
        <p:nvSpPr>
          <p:cNvPr id="110" name="Google Shape;110;p19"/>
          <p:cNvSpPr txBox="1"/>
          <p:nvPr/>
        </p:nvSpPr>
        <p:spPr>
          <a:xfrm>
            <a:off x="4719533" y="2222400"/>
            <a:ext cx="3004400" cy="1116800"/>
          </a:xfrm>
          <a:prstGeom prst="rect">
            <a:avLst/>
          </a:prstGeom>
          <a:noFill/>
          <a:ln>
            <a:noFill/>
          </a:ln>
        </p:spPr>
        <p:txBody>
          <a:bodyPr spcFirstLastPara="1" wrap="square" lIns="121900" tIns="121900" rIns="121900" bIns="121900" anchor="b" anchorCtr="0">
            <a:noAutofit/>
          </a:bodyPr>
          <a:lstStyle/>
          <a:p>
            <a:pPr algn="ctr"/>
            <a:r>
              <a:rPr lang="en" sz="2667" b="1" u="sng" dirty="0">
                <a:solidFill>
                  <a:srgbClr val="FFEDD6"/>
                </a:solidFill>
              </a:rPr>
              <a:t>Literature Survery</a:t>
            </a:r>
            <a:endParaRPr sz="2667" b="1" u="sng" dirty="0">
              <a:solidFill>
                <a:srgbClr val="FFEDD6"/>
              </a:solidFill>
            </a:endParaRPr>
          </a:p>
        </p:txBody>
      </p:sp>
      <p:sp>
        <p:nvSpPr>
          <p:cNvPr id="111" name="Google Shape;111;p19"/>
          <p:cNvSpPr txBox="1"/>
          <p:nvPr/>
        </p:nvSpPr>
        <p:spPr>
          <a:xfrm>
            <a:off x="1418233" y="1991067"/>
            <a:ext cx="2383600" cy="960400"/>
          </a:xfrm>
          <a:prstGeom prst="rect">
            <a:avLst/>
          </a:prstGeom>
          <a:noFill/>
          <a:ln>
            <a:noFill/>
          </a:ln>
        </p:spPr>
        <p:txBody>
          <a:bodyPr spcFirstLastPara="1" wrap="square" lIns="121900" tIns="121900" rIns="121900" bIns="121900" anchor="b" anchorCtr="0">
            <a:noAutofit/>
          </a:bodyPr>
          <a:lstStyle/>
          <a:p>
            <a:pPr algn="ctr"/>
            <a:r>
              <a:rPr lang="en" sz="6400" b="1">
                <a:solidFill>
                  <a:schemeClr val="lt1"/>
                </a:solidFill>
                <a:latin typeface="Advent Pro"/>
                <a:ea typeface="Advent Pro"/>
                <a:cs typeface="Advent Pro"/>
                <a:sym typeface="Advent Pro"/>
              </a:rPr>
              <a:t>01</a:t>
            </a:r>
            <a:endParaRPr sz="6400" b="1">
              <a:solidFill>
                <a:schemeClr val="lt1"/>
              </a:solidFill>
              <a:latin typeface="Advent Pro"/>
              <a:ea typeface="Advent Pro"/>
              <a:cs typeface="Advent Pro"/>
              <a:sym typeface="Advent Pro"/>
            </a:endParaRPr>
          </a:p>
        </p:txBody>
      </p:sp>
      <p:sp>
        <p:nvSpPr>
          <p:cNvPr id="112" name="Google Shape;112;p19"/>
          <p:cNvSpPr txBox="1"/>
          <p:nvPr/>
        </p:nvSpPr>
        <p:spPr>
          <a:xfrm>
            <a:off x="4895133" y="1917300"/>
            <a:ext cx="2383600" cy="960400"/>
          </a:xfrm>
          <a:prstGeom prst="rect">
            <a:avLst/>
          </a:prstGeom>
          <a:noFill/>
          <a:ln>
            <a:noFill/>
          </a:ln>
        </p:spPr>
        <p:txBody>
          <a:bodyPr spcFirstLastPara="1" wrap="square" lIns="121900" tIns="121900" rIns="121900" bIns="121900" anchor="b" anchorCtr="0">
            <a:noAutofit/>
          </a:bodyPr>
          <a:lstStyle/>
          <a:p>
            <a:pPr algn="ctr"/>
            <a:r>
              <a:rPr lang="en" sz="6400" b="1">
                <a:solidFill>
                  <a:schemeClr val="lt1"/>
                </a:solidFill>
                <a:latin typeface="Advent Pro"/>
                <a:ea typeface="Advent Pro"/>
                <a:cs typeface="Advent Pro"/>
                <a:sym typeface="Advent Pro"/>
              </a:rPr>
              <a:t>02</a:t>
            </a:r>
            <a:endParaRPr sz="6400" b="1">
              <a:solidFill>
                <a:schemeClr val="lt1"/>
              </a:solidFill>
              <a:latin typeface="Advent Pro"/>
              <a:ea typeface="Advent Pro"/>
              <a:cs typeface="Advent Pro"/>
              <a:sym typeface="Advent Pro"/>
            </a:endParaRPr>
          </a:p>
        </p:txBody>
      </p:sp>
      <p:sp>
        <p:nvSpPr>
          <p:cNvPr id="113" name="Google Shape;113;p19"/>
          <p:cNvSpPr txBox="1"/>
          <p:nvPr/>
        </p:nvSpPr>
        <p:spPr>
          <a:xfrm>
            <a:off x="8181533" y="1917300"/>
            <a:ext cx="2383600" cy="960400"/>
          </a:xfrm>
          <a:prstGeom prst="rect">
            <a:avLst/>
          </a:prstGeom>
          <a:noFill/>
          <a:ln>
            <a:noFill/>
          </a:ln>
        </p:spPr>
        <p:txBody>
          <a:bodyPr spcFirstLastPara="1" wrap="square" lIns="121900" tIns="121900" rIns="121900" bIns="121900" anchor="b" anchorCtr="0">
            <a:noAutofit/>
          </a:bodyPr>
          <a:lstStyle/>
          <a:p>
            <a:pPr algn="ctr"/>
            <a:r>
              <a:rPr lang="en" sz="6400" b="1">
                <a:solidFill>
                  <a:schemeClr val="lt1"/>
                </a:solidFill>
                <a:latin typeface="Advent Pro"/>
                <a:ea typeface="Advent Pro"/>
                <a:cs typeface="Advent Pro"/>
                <a:sym typeface="Advent Pro"/>
              </a:rPr>
              <a:t>03</a:t>
            </a:r>
            <a:endParaRPr sz="6400" b="1">
              <a:solidFill>
                <a:schemeClr val="lt1"/>
              </a:solidFill>
              <a:latin typeface="Advent Pro"/>
              <a:ea typeface="Advent Pro"/>
              <a:cs typeface="Advent Pro"/>
              <a:sym typeface="Advent Pro"/>
            </a:endParaRPr>
          </a:p>
        </p:txBody>
      </p:sp>
      <p:sp>
        <p:nvSpPr>
          <p:cNvPr id="116" name="Google Shape;116;p19"/>
          <p:cNvSpPr txBox="1"/>
          <p:nvPr/>
        </p:nvSpPr>
        <p:spPr>
          <a:xfrm>
            <a:off x="2956867" y="3761600"/>
            <a:ext cx="2383600" cy="960400"/>
          </a:xfrm>
          <a:prstGeom prst="rect">
            <a:avLst/>
          </a:prstGeom>
          <a:noFill/>
          <a:ln>
            <a:noFill/>
          </a:ln>
        </p:spPr>
        <p:txBody>
          <a:bodyPr spcFirstLastPara="1" wrap="square" lIns="121900" tIns="121900" rIns="121900" bIns="121900" anchor="b" anchorCtr="0">
            <a:noAutofit/>
          </a:bodyPr>
          <a:lstStyle/>
          <a:p>
            <a:pPr algn="ctr"/>
            <a:r>
              <a:rPr lang="en" sz="6400" b="1" dirty="0">
                <a:solidFill>
                  <a:schemeClr val="lt1"/>
                </a:solidFill>
                <a:latin typeface="Advent Pro"/>
                <a:ea typeface="Advent Pro"/>
                <a:cs typeface="Advent Pro"/>
                <a:sym typeface="Advent Pro"/>
              </a:rPr>
              <a:t>04</a:t>
            </a:r>
            <a:endParaRPr sz="6400" b="1" dirty="0">
              <a:solidFill>
                <a:schemeClr val="lt1"/>
              </a:solidFill>
              <a:latin typeface="Advent Pro"/>
              <a:ea typeface="Advent Pro"/>
              <a:cs typeface="Advent Pro"/>
              <a:sym typeface="Advent Pro"/>
            </a:endParaRPr>
          </a:p>
        </p:txBody>
      </p:sp>
      <p:sp>
        <p:nvSpPr>
          <p:cNvPr id="117" name="Google Shape;117;p19"/>
          <p:cNvSpPr txBox="1"/>
          <p:nvPr/>
        </p:nvSpPr>
        <p:spPr>
          <a:xfrm>
            <a:off x="2606586" y="4344230"/>
            <a:ext cx="3200000" cy="1116800"/>
          </a:xfrm>
          <a:prstGeom prst="rect">
            <a:avLst/>
          </a:prstGeom>
          <a:noFill/>
          <a:ln>
            <a:noFill/>
          </a:ln>
        </p:spPr>
        <p:txBody>
          <a:bodyPr spcFirstLastPara="1" wrap="square" lIns="121900" tIns="121900" rIns="121900" bIns="121900" anchor="b" anchorCtr="0">
            <a:noAutofit/>
          </a:bodyPr>
          <a:lstStyle/>
          <a:p>
            <a:pPr algn="ctr"/>
            <a:r>
              <a:rPr lang="en" sz="2667" b="1" u="sng" dirty="0">
                <a:solidFill>
                  <a:srgbClr val="FFEDD6"/>
                </a:solidFill>
              </a:rPr>
              <a:t>Exploratory Data Analysis</a:t>
            </a:r>
            <a:endParaRPr sz="2667" b="1" u="sng" dirty="0">
              <a:solidFill>
                <a:srgbClr val="FFEDD6"/>
              </a:solidFill>
            </a:endParaRPr>
          </a:p>
        </p:txBody>
      </p:sp>
      <p:sp>
        <p:nvSpPr>
          <p:cNvPr id="5" name="Google Shape;116;p19">
            <a:extLst>
              <a:ext uri="{FF2B5EF4-FFF2-40B4-BE49-F238E27FC236}">
                <a16:creationId xmlns:a16="http://schemas.microsoft.com/office/drawing/2014/main" id="{A24C33FF-EEE0-EE78-9981-C59B3455A84D}"/>
              </a:ext>
            </a:extLst>
          </p:cNvPr>
          <p:cNvSpPr txBox="1"/>
          <p:nvPr/>
        </p:nvSpPr>
        <p:spPr>
          <a:xfrm>
            <a:off x="6903333" y="3742900"/>
            <a:ext cx="2383600" cy="960400"/>
          </a:xfrm>
          <a:prstGeom prst="rect">
            <a:avLst/>
          </a:prstGeom>
          <a:noFill/>
          <a:ln>
            <a:noFill/>
          </a:ln>
        </p:spPr>
        <p:txBody>
          <a:bodyPr spcFirstLastPara="1" wrap="square" lIns="121900" tIns="121900" rIns="121900" bIns="121900" anchor="b" anchorCtr="0">
            <a:noAutofit/>
          </a:bodyPr>
          <a:lstStyle/>
          <a:p>
            <a:pPr algn="ctr"/>
            <a:r>
              <a:rPr lang="en" sz="6400" b="1" dirty="0">
                <a:solidFill>
                  <a:schemeClr val="lt1"/>
                </a:solidFill>
                <a:latin typeface="Advent Pro"/>
                <a:ea typeface="Advent Pro"/>
                <a:cs typeface="Advent Pro"/>
                <a:sym typeface="Advent Pro"/>
              </a:rPr>
              <a:t>05</a:t>
            </a:r>
            <a:endParaRPr sz="6400" b="1" dirty="0">
              <a:solidFill>
                <a:schemeClr val="lt1"/>
              </a:solidFill>
              <a:latin typeface="Advent Pro"/>
              <a:ea typeface="Advent Pro"/>
              <a:cs typeface="Advent Pro"/>
              <a:sym typeface="Advent Pro"/>
            </a:endParaRPr>
          </a:p>
        </p:txBody>
      </p:sp>
      <p:sp>
        <p:nvSpPr>
          <p:cNvPr id="7" name="Google Shape;117;p19">
            <a:extLst>
              <a:ext uri="{FF2B5EF4-FFF2-40B4-BE49-F238E27FC236}">
                <a16:creationId xmlns:a16="http://schemas.microsoft.com/office/drawing/2014/main" id="{6EE726AF-6577-F994-C816-86202BC6C963}"/>
              </a:ext>
            </a:extLst>
          </p:cNvPr>
          <p:cNvSpPr txBox="1"/>
          <p:nvPr/>
        </p:nvSpPr>
        <p:spPr>
          <a:xfrm>
            <a:off x="6581533" y="4344230"/>
            <a:ext cx="3200000" cy="1116800"/>
          </a:xfrm>
          <a:prstGeom prst="rect">
            <a:avLst/>
          </a:prstGeom>
          <a:noFill/>
          <a:ln>
            <a:noFill/>
          </a:ln>
        </p:spPr>
        <p:txBody>
          <a:bodyPr spcFirstLastPara="1" wrap="square" lIns="121900" tIns="121900" rIns="121900" bIns="121900" anchor="b" anchorCtr="0">
            <a:noAutofit/>
          </a:bodyPr>
          <a:lstStyle/>
          <a:p>
            <a:pPr algn="ctr"/>
            <a:r>
              <a:rPr lang="en" sz="2667" b="1" u="sng" dirty="0">
                <a:solidFill>
                  <a:srgbClr val="FFEDD6"/>
                </a:solidFill>
              </a:rPr>
              <a:t>Model Training and  Evaluation</a:t>
            </a:r>
            <a:endParaRPr sz="2667" b="1" u="sng" dirty="0">
              <a:solidFill>
                <a:srgbClr val="FFEDD6"/>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Tm="13537"/>
    </mc:Choice>
    <mc:Fallback xmlns="">
      <p:transition spd="slow" advTm="13537"/>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2DFFC-4DCC-48EE-B781-94D04B95F1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5303520" cy="68576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22A4825-27E3-D554-5DB6-7C9D0578526A}"/>
              </a:ext>
            </a:extLst>
          </p:cNvPr>
          <p:cNvSpPr>
            <a:spLocks noGrp="1"/>
          </p:cNvSpPr>
          <p:nvPr>
            <p:ph type="title"/>
          </p:nvPr>
        </p:nvSpPr>
        <p:spPr>
          <a:xfrm>
            <a:off x="640081" y="791570"/>
            <a:ext cx="4018839" cy="5262390"/>
          </a:xfrm>
        </p:spPr>
        <p:txBody>
          <a:bodyPr anchor="ctr">
            <a:normAutofit/>
          </a:bodyPr>
          <a:lstStyle/>
          <a:p>
            <a:pPr algn="r"/>
            <a:r>
              <a:rPr lang="en-US" sz="5400" b="1" u="sng">
                <a:solidFill>
                  <a:schemeClr val="bg2"/>
                </a:solidFill>
              </a:rPr>
              <a:t>Introduction:</a:t>
            </a:r>
            <a:br>
              <a:rPr lang="en-US" sz="5400">
                <a:solidFill>
                  <a:schemeClr val="bg2"/>
                </a:solidFill>
              </a:rPr>
            </a:br>
            <a:endParaRPr lang="en-US" sz="5400">
              <a:solidFill>
                <a:schemeClr val="bg2"/>
              </a:solidFill>
            </a:endParaRPr>
          </a:p>
        </p:txBody>
      </p:sp>
      <p:sp>
        <p:nvSpPr>
          <p:cNvPr id="10" name="Rectangle 9">
            <a:extLst>
              <a:ext uri="{FF2B5EF4-FFF2-40B4-BE49-F238E27FC236}">
                <a16:creationId xmlns:a16="http://schemas.microsoft.com/office/drawing/2014/main" id="{18B8B265-E68C-4B64-9238-781F0102C5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3520" y="376"/>
            <a:ext cx="2286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Content Placeholder 2">
            <a:extLst>
              <a:ext uri="{FF2B5EF4-FFF2-40B4-BE49-F238E27FC236}">
                <a16:creationId xmlns:a16="http://schemas.microsoft.com/office/drawing/2014/main" id="{379C7A6A-7665-7B83-EA67-5899EBF1D6F3}"/>
              </a:ext>
            </a:extLst>
          </p:cNvPr>
          <p:cNvSpPr>
            <a:spLocks noGrp="1"/>
          </p:cNvSpPr>
          <p:nvPr>
            <p:ph idx="1"/>
          </p:nvPr>
        </p:nvSpPr>
        <p:spPr>
          <a:xfrm>
            <a:off x="6176720" y="791570"/>
            <a:ext cx="5617174" cy="5262390"/>
          </a:xfrm>
        </p:spPr>
        <p:txBody>
          <a:bodyPr anchor="ctr">
            <a:normAutofit/>
          </a:bodyPr>
          <a:lstStyle/>
          <a:p>
            <a:r>
              <a:rPr lang="en-US" sz="1800" b="0" i="0" dirty="0">
                <a:effectLst/>
                <a:latin typeface="Söhne"/>
              </a:rPr>
              <a:t>Cyberbullying has become a major concern in today's digital world, with the rise of social media platforms and online communication.</a:t>
            </a:r>
            <a:br>
              <a:rPr lang="en-US" sz="1800" b="0" i="0" dirty="0">
                <a:effectLst/>
                <a:latin typeface="Söhne"/>
              </a:rPr>
            </a:br>
            <a:endParaRPr lang="en-US" sz="1800" b="0" i="0" dirty="0">
              <a:effectLst/>
              <a:latin typeface="Söhne"/>
            </a:endParaRPr>
          </a:p>
          <a:p>
            <a:pPr algn="just"/>
            <a:r>
              <a:rPr lang="en-US" sz="1800" dirty="0"/>
              <a:t>Identify and flag potentially harmful tweets that may constitute cyberbullying. By using machine learning algorithms, our system is trained to analyze tweet content and identify patterns and keywords associated with cyberbullying. Once identified, the tweet can be flagged for review by moderators or administrators, who can take appropriate action.</a:t>
            </a:r>
            <a:br>
              <a:rPr lang="en-US" sz="1800" dirty="0"/>
            </a:br>
            <a:endParaRPr lang="en-US" sz="1800" dirty="0"/>
          </a:p>
          <a:p>
            <a:pPr algn="just"/>
            <a:r>
              <a:rPr lang="en-US" sz="1800" dirty="0"/>
              <a:t>We believe that our application can make a real difference in the fight against cyberbullying.</a:t>
            </a:r>
          </a:p>
        </p:txBody>
      </p:sp>
    </p:spTree>
    <p:extLst>
      <p:ext uri="{BB962C8B-B14F-4D97-AF65-F5344CB8AC3E}">
        <p14:creationId xmlns:p14="http://schemas.microsoft.com/office/powerpoint/2010/main" val="3004813746"/>
      </p:ext>
    </p:extLst>
  </p:cSld>
  <p:clrMapOvr>
    <a:masterClrMapping/>
  </p:clrMapOvr>
  <mc:AlternateContent xmlns:mc="http://schemas.openxmlformats.org/markup-compatibility/2006" xmlns:p14="http://schemas.microsoft.com/office/powerpoint/2010/main">
    <mc:Choice Requires="p14">
      <p:transition spd="slow" p14:dur="2000" advTm="78456"/>
    </mc:Choice>
    <mc:Fallback xmlns="">
      <p:transition spd="slow" advTm="7845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0BC9609-A8AF-411F-A9E0-C3B93C8945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2229C8-8AC3-CD0E-C3D1-94B2AAC00DAA}"/>
              </a:ext>
            </a:extLst>
          </p:cNvPr>
          <p:cNvSpPr>
            <a:spLocks noGrp="1"/>
          </p:cNvSpPr>
          <p:nvPr>
            <p:ph type="title"/>
          </p:nvPr>
        </p:nvSpPr>
        <p:spPr>
          <a:xfrm>
            <a:off x="161925" y="639704"/>
            <a:ext cx="4076699" cy="5577840"/>
          </a:xfrm>
        </p:spPr>
        <p:txBody>
          <a:bodyPr anchor="ctr">
            <a:normAutofit/>
          </a:bodyPr>
          <a:lstStyle/>
          <a:p>
            <a:pPr algn="ctr"/>
            <a:r>
              <a:rPr lang="en-US" b="1" u="sng" dirty="0"/>
              <a:t>Literature Survey:</a:t>
            </a:r>
          </a:p>
        </p:txBody>
      </p:sp>
      <p:graphicFrame>
        <p:nvGraphicFramePr>
          <p:cNvPr id="5" name="Content Placeholder 2">
            <a:extLst>
              <a:ext uri="{FF2B5EF4-FFF2-40B4-BE49-F238E27FC236}">
                <a16:creationId xmlns:a16="http://schemas.microsoft.com/office/drawing/2014/main" id="{17F919C0-FBB4-6E2B-17A0-EE17EDB6B576}"/>
              </a:ext>
            </a:extLst>
          </p:cNvPr>
          <p:cNvGraphicFramePr>
            <a:graphicFrameLocks noGrp="1"/>
          </p:cNvGraphicFramePr>
          <p:nvPr>
            <p:ph idx="1"/>
            <p:extLst>
              <p:ext uri="{D42A27DB-BD31-4B8C-83A1-F6EECF244321}">
                <p14:modId xmlns:p14="http://schemas.microsoft.com/office/powerpoint/2010/main" val="2281901518"/>
              </p:ext>
            </p:extLst>
          </p:nvPr>
        </p:nvGraphicFramePr>
        <p:xfrm>
          <a:off x="4901472" y="639705"/>
          <a:ext cx="6506304" cy="55778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95832380"/>
      </p:ext>
    </p:extLst>
  </p:cSld>
  <p:clrMapOvr>
    <a:masterClrMapping/>
  </p:clrMapOvr>
  <mc:AlternateContent xmlns:mc="http://schemas.openxmlformats.org/markup-compatibility/2006" xmlns:p14="http://schemas.microsoft.com/office/powerpoint/2010/main">
    <mc:Choice Requires="p14">
      <p:transition spd="slow" p14:dur="2000" advTm="121246"/>
    </mc:Choice>
    <mc:Fallback xmlns="">
      <p:transition spd="slow" advTm="12124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43FBEE9-5F5A-4EFB-898C-5D1770B31C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972F92-7F34-777A-D972-595FEF162BB9}"/>
              </a:ext>
            </a:extLst>
          </p:cNvPr>
          <p:cNvSpPr>
            <a:spLocks noGrp="1"/>
          </p:cNvSpPr>
          <p:nvPr>
            <p:ph type="title"/>
          </p:nvPr>
        </p:nvSpPr>
        <p:spPr>
          <a:xfrm>
            <a:off x="643467" y="4728633"/>
            <a:ext cx="10905066" cy="1485900"/>
          </a:xfrm>
          <a:noFill/>
        </p:spPr>
        <p:txBody>
          <a:bodyPr>
            <a:normAutofit/>
          </a:bodyPr>
          <a:lstStyle/>
          <a:p>
            <a:pPr algn="ctr"/>
            <a:r>
              <a:rPr lang="en-US" b="1" u="sng"/>
              <a:t>Our Hypothesis:</a:t>
            </a:r>
          </a:p>
        </p:txBody>
      </p:sp>
      <p:graphicFrame>
        <p:nvGraphicFramePr>
          <p:cNvPr id="11" name="Content Placeholder 2">
            <a:extLst>
              <a:ext uri="{FF2B5EF4-FFF2-40B4-BE49-F238E27FC236}">
                <a16:creationId xmlns:a16="http://schemas.microsoft.com/office/drawing/2014/main" id="{A71A0996-1892-6CE7-18CF-9BFA965B0B74}"/>
              </a:ext>
            </a:extLst>
          </p:cNvPr>
          <p:cNvGraphicFramePr>
            <a:graphicFrameLocks noGrp="1"/>
          </p:cNvGraphicFramePr>
          <p:nvPr>
            <p:ph idx="1"/>
            <p:extLst>
              <p:ext uri="{D42A27DB-BD31-4B8C-83A1-F6EECF244321}">
                <p14:modId xmlns:p14="http://schemas.microsoft.com/office/powerpoint/2010/main" val="3822458494"/>
              </p:ext>
            </p:extLst>
          </p:nvPr>
        </p:nvGraphicFramePr>
        <p:xfrm>
          <a:off x="643467" y="643467"/>
          <a:ext cx="10905066"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09076062"/>
      </p:ext>
    </p:extLst>
  </p:cSld>
  <p:clrMapOvr>
    <a:masterClrMapping/>
  </p:clrMapOvr>
  <mc:AlternateContent xmlns:mc="http://schemas.openxmlformats.org/markup-compatibility/2006" xmlns:p14="http://schemas.microsoft.com/office/powerpoint/2010/main">
    <mc:Choice Requires="p14">
      <p:transition spd="slow" p14:dur="2000" advTm="83336"/>
    </mc:Choice>
    <mc:Fallback xmlns="">
      <p:transition spd="slow" advTm="8333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1" name="Rectangle 7">
            <a:extLst>
              <a:ext uri="{FF2B5EF4-FFF2-40B4-BE49-F238E27FC236}">
                <a16:creationId xmlns:a16="http://schemas.microsoft.com/office/drawing/2014/main" id="{3362DFFC-4DCC-48EE-B781-94D04B95F1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5303520" cy="68576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D972F92-7F34-777A-D972-595FEF162BB9}"/>
              </a:ext>
            </a:extLst>
          </p:cNvPr>
          <p:cNvSpPr>
            <a:spLocks noGrp="1"/>
          </p:cNvSpPr>
          <p:nvPr>
            <p:ph type="title"/>
          </p:nvPr>
        </p:nvSpPr>
        <p:spPr>
          <a:xfrm>
            <a:off x="640081" y="791570"/>
            <a:ext cx="4018839" cy="5262390"/>
          </a:xfrm>
        </p:spPr>
        <p:txBody>
          <a:bodyPr anchor="ctr">
            <a:normAutofit/>
          </a:bodyPr>
          <a:lstStyle/>
          <a:p>
            <a:pPr algn="r"/>
            <a:r>
              <a:rPr lang="en-US" sz="5400" b="1" u="sng">
                <a:solidFill>
                  <a:schemeClr val="bg2"/>
                </a:solidFill>
              </a:rPr>
              <a:t>About Dataset:</a:t>
            </a:r>
          </a:p>
        </p:txBody>
      </p:sp>
      <p:sp>
        <p:nvSpPr>
          <p:cNvPr id="22" name="Rectangle 9">
            <a:extLst>
              <a:ext uri="{FF2B5EF4-FFF2-40B4-BE49-F238E27FC236}">
                <a16:creationId xmlns:a16="http://schemas.microsoft.com/office/drawing/2014/main" id="{18B8B265-E68C-4B64-9238-781F0102C5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3520" y="376"/>
            <a:ext cx="2286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Content Placeholder 2">
            <a:extLst>
              <a:ext uri="{FF2B5EF4-FFF2-40B4-BE49-F238E27FC236}">
                <a16:creationId xmlns:a16="http://schemas.microsoft.com/office/drawing/2014/main" id="{B3B2D270-1F7F-4D28-C3D3-7139BF6E3606}"/>
              </a:ext>
            </a:extLst>
          </p:cNvPr>
          <p:cNvSpPr>
            <a:spLocks noGrp="1"/>
          </p:cNvSpPr>
          <p:nvPr>
            <p:ph idx="1"/>
          </p:nvPr>
        </p:nvSpPr>
        <p:spPr>
          <a:xfrm>
            <a:off x="6176720" y="791570"/>
            <a:ext cx="4892308" cy="5262390"/>
          </a:xfrm>
        </p:spPr>
        <p:txBody>
          <a:bodyPr anchor="ctr">
            <a:normAutofit/>
          </a:bodyPr>
          <a:lstStyle/>
          <a:p>
            <a:pPr fontAlgn="base"/>
            <a:r>
              <a:rPr lang="en-US" sz="1800">
                <a:latin typeface="Inter"/>
              </a:rPr>
              <a:t>The</a:t>
            </a:r>
            <a:r>
              <a:rPr lang="en-US" sz="1800" b="0" i="0">
                <a:effectLst/>
                <a:latin typeface="Inter"/>
              </a:rPr>
              <a:t> dataset contains more than </a:t>
            </a:r>
            <a:r>
              <a:rPr lang="en-US" sz="1800" b="1" i="0">
                <a:effectLst/>
                <a:latin typeface="inherit"/>
              </a:rPr>
              <a:t>47000</a:t>
            </a:r>
            <a:r>
              <a:rPr lang="en-US" sz="1800" b="0" i="0">
                <a:effectLst/>
                <a:latin typeface="Inter"/>
              </a:rPr>
              <a:t> tweets labelled according to the class of cyberbullying:</a:t>
            </a:r>
          </a:p>
          <a:p>
            <a:pPr fontAlgn="base">
              <a:buFont typeface="Arial" panose="020B0604020202020204" pitchFamily="34" charset="0"/>
              <a:buChar char="•"/>
            </a:pPr>
            <a:r>
              <a:rPr lang="en-US" sz="1800" b="0" i="0">
                <a:effectLst/>
                <a:latin typeface="inherit"/>
              </a:rPr>
              <a:t>Age;</a:t>
            </a:r>
          </a:p>
          <a:p>
            <a:pPr fontAlgn="base">
              <a:buFont typeface="Arial" panose="020B0604020202020204" pitchFamily="34" charset="0"/>
              <a:buChar char="•"/>
            </a:pPr>
            <a:r>
              <a:rPr lang="en-US" sz="1800" b="0" i="0">
                <a:effectLst/>
                <a:latin typeface="inherit"/>
              </a:rPr>
              <a:t>Ethnicity;</a:t>
            </a:r>
          </a:p>
          <a:p>
            <a:pPr fontAlgn="base">
              <a:buFont typeface="Arial" panose="020B0604020202020204" pitchFamily="34" charset="0"/>
              <a:buChar char="•"/>
            </a:pPr>
            <a:r>
              <a:rPr lang="en-US" sz="1800" b="0" i="0">
                <a:effectLst/>
                <a:latin typeface="inherit"/>
              </a:rPr>
              <a:t>Gender;</a:t>
            </a:r>
          </a:p>
          <a:p>
            <a:pPr fontAlgn="base">
              <a:buFont typeface="Arial" panose="020B0604020202020204" pitchFamily="34" charset="0"/>
              <a:buChar char="•"/>
            </a:pPr>
            <a:r>
              <a:rPr lang="en-US" sz="1800" b="0" i="0">
                <a:effectLst/>
                <a:latin typeface="inherit"/>
              </a:rPr>
              <a:t>Religion;</a:t>
            </a:r>
          </a:p>
          <a:p>
            <a:pPr fontAlgn="base">
              <a:buFont typeface="Arial" panose="020B0604020202020204" pitchFamily="34" charset="0"/>
              <a:buChar char="•"/>
            </a:pPr>
            <a:r>
              <a:rPr lang="en-US" sz="1800" b="0" i="0">
                <a:effectLst/>
                <a:latin typeface="inherit"/>
              </a:rPr>
              <a:t>Other type of cyberbullying;</a:t>
            </a:r>
          </a:p>
          <a:p>
            <a:pPr fontAlgn="base">
              <a:buFont typeface="Arial" panose="020B0604020202020204" pitchFamily="34" charset="0"/>
              <a:buChar char="•"/>
            </a:pPr>
            <a:r>
              <a:rPr lang="en-US" sz="1800" b="0" i="0">
                <a:effectLst/>
                <a:latin typeface="inherit"/>
              </a:rPr>
              <a:t>Not cyberbullying</a:t>
            </a:r>
          </a:p>
          <a:p>
            <a:pPr marL="0" indent="0" fontAlgn="base">
              <a:buNone/>
            </a:pPr>
            <a:endParaRPr lang="en-US" sz="1800" b="0" i="0">
              <a:effectLst/>
              <a:latin typeface="inherit"/>
            </a:endParaRPr>
          </a:p>
          <a:p>
            <a:r>
              <a:rPr lang="en-US" sz="1800"/>
              <a:t>Source of the Dataset: </a:t>
            </a:r>
            <a:r>
              <a:rPr lang="en-US" sz="1800" b="0" i="0">
                <a:effectLst/>
                <a:latin typeface="-apple-system"/>
              </a:rPr>
              <a:t> </a:t>
            </a:r>
            <a:r>
              <a:rPr lang="en-US" sz="1800" b="0" i="0" u="sng">
                <a:effectLst/>
                <a:latin typeface="-apple-system"/>
                <a:hlinkClick r:id="rId2"/>
              </a:rPr>
              <a:t>https://lnkd.in/d7pfHGT8</a:t>
            </a:r>
            <a:endParaRPr lang="en-US" sz="1800"/>
          </a:p>
        </p:txBody>
      </p:sp>
    </p:spTree>
    <p:extLst>
      <p:ext uri="{BB962C8B-B14F-4D97-AF65-F5344CB8AC3E}">
        <p14:creationId xmlns:p14="http://schemas.microsoft.com/office/powerpoint/2010/main" val="2096843639"/>
      </p:ext>
    </p:extLst>
  </p:cSld>
  <p:clrMapOvr>
    <a:masterClrMapping/>
  </p:clrMapOvr>
  <mc:AlternateContent xmlns:mc="http://schemas.openxmlformats.org/markup-compatibility/2006" xmlns:p14="http://schemas.microsoft.com/office/powerpoint/2010/main">
    <mc:Choice Requires="p14">
      <p:transition spd="slow" p14:dur="2000" advTm="24284"/>
    </mc:Choice>
    <mc:Fallback xmlns="">
      <p:transition spd="slow" advTm="24284"/>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C5E10-9898-AAF4-F7BE-3383F51FF3E9}"/>
              </a:ext>
            </a:extLst>
          </p:cNvPr>
          <p:cNvSpPr>
            <a:spLocks noGrp="1"/>
          </p:cNvSpPr>
          <p:nvPr>
            <p:ph type="title"/>
          </p:nvPr>
        </p:nvSpPr>
        <p:spPr/>
        <p:txBody>
          <a:bodyPr/>
          <a:lstStyle/>
          <a:p>
            <a:r>
              <a:rPr lang="en-US" b="1" u="sng" dirty="0"/>
              <a:t>Exploratory Data Analysis:</a:t>
            </a:r>
          </a:p>
        </p:txBody>
      </p:sp>
      <p:sp>
        <p:nvSpPr>
          <p:cNvPr id="3" name="Content Placeholder 2">
            <a:extLst>
              <a:ext uri="{FF2B5EF4-FFF2-40B4-BE49-F238E27FC236}">
                <a16:creationId xmlns:a16="http://schemas.microsoft.com/office/drawing/2014/main" id="{89161A49-F11C-D2D0-0822-0C4461D6BBF3}"/>
              </a:ext>
            </a:extLst>
          </p:cNvPr>
          <p:cNvSpPr>
            <a:spLocks noGrp="1"/>
          </p:cNvSpPr>
          <p:nvPr>
            <p:ph idx="1"/>
          </p:nvPr>
        </p:nvSpPr>
        <p:spPr>
          <a:xfrm>
            <a:off x="1219200" y="1544127"/>
            <a:ext cx="9601200" cy="5167223"/>
          </a:xfrm>
        </p:spPr>
        <p:txBody>
          <a:bodyPr/>
          <a:lstStyle/>
          <a:p>
            <a:r>
              <a:rPr lang="en-US" b="1" u="sng" dirty="0"/>
              <a:t>Gender Based Cyberbullying:</a:t>
            </a:r>
            <a:br>
              <a:rPr lang="en-US" dirty="0"/>
            </a:br>
            <a:endParaRPr lang="en-US" dirty="0"/>
          </a:p>
        </p:txBody>
      </p:sp>
      <p:pic>
        <p:nvPicPr>
          <p:cNvPr id="5" name="Picture 4">
            <a:extLst>
              <a:ext uri="{FF2B5EF4-FFF2-40B4-BE49-F238E27FC236}">
                <a16:creationId xmlns:a16="http://schemas.microsoft.com/office/drawing/2014/main" id="{7DB4C932-F604-74D3-3C5E-2440437035F2}"/>
              </a:ext>
            </a:extLst>
          </p:cNvPr>
          <p:cNvPicPr>
            <a:picLocks noChangeAspect="1"/>
          </p:cNvPicPr>
          <p:nvPr/>
        </p:nvPicPr>
        <p:blipFill>
          <a:blip r:embed="rId2"/>
          <a:stretch>
            <a:fillRect/>
          </a:stretch>
        </p:blipFill>
        <p:spPr>
          <a:xfrm>
            <a:off x="872837" y="2444599"/>
            <a:ext cx="6117037" cy="3366277"/>
          </a:xfrm>
          <a:prstGeom prst="rect">
            <a:avLst/>
          </a:prstGeom>
        </p:spPr>
      </p:pic>
      <p:pic>
        <p:nvPicPr>
          <p:cNvPr id="7" name="Picture 6">
            <a:extLst>
              <a:ext uri="{FF2B5EF4-FFF2-40B4-BE49-F238E27FC236}">
                <a16:creationId xmlns:a16="http://schemas.microsoft.com/office/drawing/2014/main" id="{7286FB62-1DE3-CC0D-8418-517206FE42C6}"/>
              </a:ext>
            </a:extLst>
          </p:cNvPr>
          <p:cNvPicPr>
            <a:picLocks noChangeAspect="1"/>
          </p:cNvPicPr>
          <p:nvPr/>
        </p:nvPicPr>
        <p:blipFill>
          <a:blip r:embed="rId3"/>
          <a:stretch>
            <a:fillRect/>
          </a:stretch>
        </p:blipFill>
        <p:spPr>
          <a:xfrm>
            <a:off x="7336237" y="1856907"/>
            <a:ext cx="4723001" cy="3953969"/>
          </a:xfrm>
          <a:prstGeom prst="rect">
            <a:avLst/>
          </a:prstGeom>
        </p:spPr>
      </p:pic>
    </p:spTree>
    <p:extLst>
      <p:ext uri="{BB962C8B-B14F-4D97-AF65-F5344CB8AC3E}">
        <p14:creationId xmlns:p14="http://schemas.microsoft.com/office/powerpoint/2010/main" val="3521851801"/>
      </p:ext>
    </p:extLst>
  </p:cSld>
  <p:clrMapOvr>
    <a:masterClrMapping/>
  </p:clrMapOvr>
  <mc:AlternateContent xmlns:mc="http://schemas.openxmlformats.org/markup-compatibility/2006" xmlns:p14="http://schemas.microsoft.com/office/powerpoint/2010/main">
    <mc:Choice Requires="p14">
      <p:transition spd="slow" p14:dur="2000" advTm="66395"/>
    </mc:Choice>
    <mc:Fallback xmlns="">
      <p:transition spd="slow" advTm="66395"/>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5C7A33-D196-784E-F5F6-84BCFE3FBAA2}"/>
              </a:ext>
            </a:extLst>
          </p:cNvPr>
          <p:cNvSpPr>
            <a:spLocks noGrp="1"/>
          </p:cNvSpPr>
          <p:nvPr>
            <p:ph idx="1"/>
          </p:nvPr>
        </p:nvSpPr>
        <p:spPr>
          <a:xfrm>
            <a:off x="1164566" y="345056"/>
            <a:ext cx="10550106" cy="6012611"/>
          </a:xfrm>
        </p:spPr>
        <p:txBody>
          <a:bodyPr/>
          <a:lstStyle/>
          <a:p>
            <a:r>
              <a:rPr lang="en-US" b="1" u="sng" dirty="0"/>
              <a:t>Based On Religion:</a:t>
            </a:r>
          </a:p>
        </p:txBody>
      </p:sp>
      <p:pic>
        <p:nvPicPr>
          <p:cNvPr id="5" name="Picture 4">
            <a:extLst>
              <a:ext uri="{FF2B5EF4-FFF2-40B4-BE49-F238E27FC236}">
                <a16:creationId xmlns:a16="http://schemas.microsoft.com/office/drawing/2014/main" id="{4DB1009A-BFB9-B2C7-A57A-F21891868E70}"/>
              </a:ext>
            </a:extLst>
          </p:cNvPr>
          <p:cNvPicPr>
            <a:picLocks noChangeAspect="1"/>
          </p:cNvPicPr>
          <p:nvPr/>
        </p:nvPicPr>
        <p:blipFill>
          <a:blip r:embed="rId2"/>
          <a:stretch>
            <a:fillRect/>
          </a:stretch>
        </p:blipFill>
        <p:spPr>
          <a:xfrm>
            <a:off x="3621974" y="1237223"/>
            <a:ext cx="5144655" cy="4509781"/>
          </a:xfrm>
          <a:prstGeom prst="rect">
            <a:avLst/>
          </a:prstGeom>
        </p:spPr>
      </p:pic>
    </p:spTree>
    <p:extLst>
      <p:ext uri="{BB962C8B-B14F-4D97-AF65-F5344CB8AC3E}">
        <p14:creationId xmlns:p14="http://schemas.microsoft.com/office/powerpoint/2010/main" val="1550401379"/>
      </p:ext>
    </p:extLst>
  </p:cSld>
  <p:clrMapOvr>
    <a:masterClrMapping/>
  </p:clrMapOvr>
  <mc:AlternateContent xmlns:mc="http://schemas.openxmlformats.org/markup-compatibility/2006" xmlns:p14="http://schemas.microsoft.com/office/powerpoint/2010/main">
    <mc:Choice Requires="p14">
      <p:transition spd="slow" p14:dur="2000" advTm="22257"/>
    </mc:Choice>
    <mc:Fallback xmlns="">
      <p:transition spd="slow" advTm="22257"/>
    </mc:Fallback>
  </mc:AlternateContent>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purl.org/dc/terms/"/>
    <ds:schemaRef ds:uri="http://schemas.microsoft.com/office/infopath/2007/PartnerControls"/>
    <ds:schemaRef ds:uri="16c05727-aa75-4e4a-9b5f-8a80a1165891"/>
    <ds:schemaRef ds:uri="http://purl.org/dc/elements/1.1/"/>
    <ds:schemaRef ds:uri="http://schemas.openxmlformats.org/package/2006/metadata/core-properties"/>
    <ds:schemaRef ds:uri="http://schemas.microsoft.com/office/2006/documentManagement/types"/>
    <ds:schemaRef ds:uri="http://purl.org/dc/dcmitype/"/>
    <ds:schemaRef ds:uri="http://schemas.microsoft.com/office/2006/metadata/properties"/>
    <ds:schemaRef ds:uri="71af3243-3dd4-4a8d-8c0d-dd76da1f02a5"/>
    <ds:schemaRef ds:uri="http://www.w3.org/XML/1998/namespace"/>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173</TotalTime>
  <Words>1351</Words>
  <Application>Microsoft Office PowerPoint</Application>
  <PresentationFormat>Widescreen</PresentationFormat>
  <Paragraphs>93</Paragraphs>
  <Slides>16</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Advent Pro</vt:lpstr>
      <vt:lpstr>-apple-system</vt:lpstr>
      <vt:lpstr>Arial</vt:lpstr>
      <vt:lpstr>Calibri</vt:lpstr>
      <vt:lpstr>Courier New</vt:lpstr>
      <vt:lpstr>Franklin Gothic Book</vt:lpstr>
      <vt:lpstr>inherit</vt:lpstr>
      <vt:lpstr>Inter</vt:lpstr>
      <vt:lpstr>Söhne</vt:lpstr>
      <vt:lpstr>Crop</vt:lpstr>
      <vt:lpstr>Cyberbullying In Twitter</vt:lpstr>
      <vt:lpstr>Our Team</vt:lpstr>
      <vt:lpstr>PowerPoint Presentation</vt:lpstr>
      <vt:lpstr>Introduction: </vt:lpstr>
      <vt:lpstr>Literature Survey:</vt:lpstr>
      <vt:lpstr>Our Hypothesis:</vt:lpstr>
      <vt:lpstr>About Dataset:</vt:lpstr>
      <vt:lpstr>Exploratory Data Analysis:</vt:lpstr>
      <vt:lpstr>PowerPoint Presentation</vt:lpstr>
      <vt:lpstr>PowerPoint Presentation</vt:lpstr>
      <vt:lpstr>PowerPoint Presentation</vt:lpstr>
      <vt:lpstr>Model Training and Evaluation:</vt:lpstr>
      <vt:lpstr>PowerPoint Presentation</vt:lpstr>
      <vt:lpstr>Fine Tuning Of Support Vector Machine:</vt:lpstr>
      <vt:lpstr>PowerPoint Presentation</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Cyberbullying In Twitter</dc:title>
  <dc:creator>Karan Pisay</dc:creator>
  <cp:lastModifiedBy>Karan Pisay</cp:lastModifiedBy>
  <cp:revision>6</cp:revision>
  <dcterms:created xsi:type="dcterms:W3CDTF">2023-03-11T19:59:04Z</dcterms:created>
  <dcterms:modified xsi:type="dcterms:W3CDTF">2023-04-03T23:35:25Z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